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0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1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660" r:id="rId2"/>
    <p:sldMasterId id="2147483773" r:id="rId3"/>
    <p:sldMasterId id="2147483797" r:id="rId4"/>
    <p:sldMasterId id="2147483848" r:id="rId5"/>
    <p:sldMasterId id="2147483846" r:id="rId6"/>
    <p:sldMasterId id="2147483788" r:id="rId7"/>
    <p:sldMasterId id="2147483845" r:id="rId8"/>
    <p:sldMasterId id="2147483792" r:id="rId9"/>
    <p:sldMasterId id="2147483808" r:id="rId10"/>
    <p:sldMasterId id="2147483798" r:id="rId11"/>
    <p:sldMasterId id="2147483811" r:id="rId12"/>
    <p:sldMasterId id="2147483855" r:id="rId13"/>
  </p:sldMasterIdLst>
  <p:notesMasterIdLst>
    <p:notesMasterId r:id="rId39"/>
  </p:notesMasterIdLst>
  <p:handoutMasterIdLst>
    <p:handoutMasterId r:id="rId40"/>
  </p:handoutMasterIdLst>
  <p:sldIdLst>
    <p:sldId id="450" r:id="rId14"/>
    <p:sldId id="257" r:id="rId15"/>
    <p:sldId id="452" r:id="rId16"/>
    <p:sldId id="478" r:id="rId17"/>
    <p:sldId id="454" r:id="rId18"/>
    <p:sldId id="456" r:id="rId19"/>
    <p:sldId id="457" r:id="rId20"/>
    <p:sldId id="458" r:id="rId21"/>
    <p:sldId id="477" r:id="rId22"/>
    <p:sldId id="475" r:id="rId23"/>
    <p:sldId id="460" r:id="rId24"/>
    <p:sldId id="474" r:id="rId25"/>
    <p:sldId id="462" r:id="rId26"/>
    <p:sldId id="459" r:id="rId27"/>
    <p:sldId id="464" r:id="rId28"/>
    <p:sldId id="466" r:id="rId29"/>
    <p:sldId id="467" r:id="rId30"/>
    <p:sldId id="468" r:id="rId31"/>
    <p:sldId id="469" r:id="rId32"/>
    <p:sldId id="479" r:id="rId33"/>
    <p:sldId id="472" r:id="rId34"/>
    <p:sldId id="465" r:id="rId35"/>
    <p:sldId id="473" r:id="rId36"/>
    <p:sldId id="480" r:id="rId37"/>
    <p:sldId id="448" r:id="rId38"/>
  </p:sldIdLst>
  <p:sldSz cx="12192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sen, Jarrud" initials="OJ" lastIdx="1" clrIdx="0">
    <p:extLst>
      <p:ext uri="{19B8F6BF-5375-455C-9EA6-DF929625EA0E}">
        <p15:presenceInfo xmlns:p15="http://schemas.microsoft.com/office/powerpoint/2012/main" userId="Olsen, Jarru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959"/>
    <a:srgbClr val="F3A32F"/>
    <a:srgbClr val="3593B4"/>
    <a:srgbClr val="EEF7E9"/>
    <a:srgbClr val="0000FF"/>
    <a:srgbClr val="FFD966"/>
    <a:srgbClr val="B9A66D"/>
    <a:srgbClr val="D6DCE5"/>
    <a:srgbClr val="FFD976"/>
    <a:srgbClr val="83A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66838-50BC-4DDA-8EDF-0B70D049E207}" v="4" dt="2021-02-15T01:45:42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838" autoAdjust="0"/>
    <p:restoredTop sz="94704" autoAdjust="0"/>
  </p:normalViewPr>
  <p:slideViewPr>
    <p:cSldViewPr snapToGrid="0">
      <p:cViewPr varScale="1">
        <p:scale>
          <a:sx n="100" d="100"/>
          <a:sy n="100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50" Type="http://schemas.openxmlformats.org/officeDocument/2006/relationships/customXml" Target="../customXml/item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customXml" Target="../customXml/item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viewProps" Target="viewProps.xml"/><Relationship Id="rId48" Type="http://schemas.openxmlformats.org/officeDocument/2006/relationships/customXml" Target="../customXml/item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microsoft.com/office/2016/11/relationships/changesInfo" Target="changesInfos/changesInfo1.xml"/><Relationship Id="rId20" Type="http://schemas.openxmlformats.org/officeDocument/2006/relationships/slide" Target="slides/slide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 Robert [Southern River College]" userId="fb834569-7589-4a7a-8d6a-f95d2d5f36a3" providerId="ADAL" clId="{E2166838-50BC-4DDA-8EDF-0B70D049E207}"/>
    <pc:docChg chg="undo custSel addSld delSld modSld sldOrd addMainMaster delMainMaster modMainMaster">
      <pc:chgData name="FORTE Robert [Southern River College]" userId="fb834569-7589-4a7a-8d6a-f95d2d5f36a3" providerId="ADAL" clId="{E2166838-50BC-4DDA-8EDF-0B70D049E207}" dt="2021-02-15T02:32:41.728" v="30" actId="2085"/>
      <pc:docMkLst>
        <pc:docMk/>
      </pc:docMkLst>
      <pc:sldChg chg="addSp modSp mod ord">
        <pc:chgData name="FORTE Robert [Southern River College]" userId="fb834569-7589-4a7a-8d6a-f95d2d5f36a3" providerId="ADAL" clId="{E2166838-50BC-4DDA-8EDF-0B70D049E207}" dt="2021-02-15T02:32:41.728" v="30" actId="2085"/>
        <pc:sldMkLst>
          <pc:docMk/>
          <pc:sldMk cId="3487970907" sldId="450"/>
        </pc:sldMkLst>
        <pc:spChg chg="add mod">
          <ac:chgData name="FORTE Robert [Southern River College]" userId="fb834569-7589-4a7a-8d6a-f95d2d5f36a3" providerId="ADAL" clId="{E2166838-50BC-4DDA-8EDF-0B70D049E207}" dt="2021-02-15T02:32:41.728" v="30" actId="2085"/>
          <ac:spMkLst>
            <pc:docMk/>
            <pc:sldMk cId="3487970907" sldId="450"/>
            <ac:spMk id="3" creationId="{EB6C87DE-ACB9-40AF-B745-4D6FAF7AD98F}"/>
          </ac:spMkLst>
        </pc:spChg>
      </pc:sldChg>
      <pc:sldChg chg="add del ord">
        <pc:chgData name="FORTE Robert [Southern River College]" userId="fb834569-7589-4a7a-8d6a-f95d2d5f36a3" providerId="ADAL" clId="{E2166838-50BC-4DDA-8EDF-0B70D049E207}" dt="2021-02-15T01:45:42.802" v="6"/>
        <pc:sldMkLst>
          <pc:docMk/>
          <pc:sldMk cId="2843826986" sldId="453"/>
        </pc:sldMkLst>
      </pc:sldChg>
      <pc:sldChg chg="add del ord">
        <pc:chgData name="FORTE Robert [Southern River College]" userId="fb834569-7589-4a7a-8d6a-f95d2d5f36a3" providerId="ADAL" clId="{E2166838-50BC-4DDA-8EDF-0B70D049E207}" dt="2021-02-15T02:32:23.051" v="25" actId="47"/>
        <pc:sldMkLst>
          <pc:docMk/>
          <pc:sldMk cId="1529672291" sldId="481"/>
        </pc:sldMkLst>
      </pc:sldChg>
      <pc:sldChg chg="add del ord">
        <pc:chgData name="FORTE Robert [Southern River College]" userId="fb834569-7589-4a7a-8d6a-f95d2d5f36a3" providerId="ADAL" clId="{E2166838-50BC-4DDA-8EDF-0B70D049E207}" dt="2021-02-15T01:45:42.802" v="6"/>
        <pc:sldMkLst>
          <pc:docMk/>
          <pc:sldMk cId="1789699346" sldId="482"/>
        </pc:sldMkLst>
      </pc:sldChg>
      <pc:sldChg chg="add del">
        <pc:chgData name="FORTE Robert [Southern River College]" userId="fb834569-7589-4a7a-8d6a-f95d2d5f36a3" providerId="ADAL" clId="{E2166838-50BC-4DDA-8EDF-0B70D049E207}" dt="2021-02-15T02:32:23.455" v="26" actId="47"/>
        <pc:sldMkLst>
          <pc:docMk/>
          <pc:sldMk cId="2843826986" sldId="482"/>
        </pc:sldMkLst>
      </pc:sldChg>
      <pc:sldChg chg="add del">
        <pc:chgData name="FORTE Robert [Southern River College]" userId="fb834569-7589-4a7a-8d6a-f95d2d5f36a3" providerId="ADAL" clId="{E2166838-50BC-4DDA-8EDF-0B70D049E207}" dt="2021-02-15T02:32:24.003" v="27" actId="47"/>
        <pc:sldMkLst>
          <pc:docMk/>
          <pc:sldMk cId="1789699346" sldId="483"/>
        </pc:sldMkLst>
      </pc:sldChg>
      <pc:sldChg chg="new del">
        <pc:chgData name="FORTE Robert [Southern River College]" userId="fb834569-7589-4a7a-8d6a-f95d2d5f36a3" providerId="ADAL" clId="{E2166838-50BC-4DDA-8EDF-0B70D049E207}" dt="2021-02-15T01:46:48.422" v="16" actId="680"/>
        <pc:sldMkLst>
          <pc:docMk/>
          <pc:sldMk cId="2832683998" sldId="484"/>
        </pc:sldMkLst>
      </pc:sldChg>
      <pc:sldChg chg="modSp add del mod ord">
        <pc:chgData name="FORTE Robert [Southern River College]" userId="fb834569-7589-4a7a-8d6a-f95d2d5f36a3" providerId="ADAL" clId="{E2166838-50BC-4DDA-8EDF-0B70D049E207}" dt="2021-02-15T02:32:22.552" v="24" actId="47"/>
        <pc:sldMkLst>
          <pc:docMk/>
          <pc:sldMk cId="4151244991" sldId="484"/>
        </pc:sldMkLst>
        <pc:spChg chg="mod">
          <ac:chgData name="FORTE Robert [Southern River College]" userId="fb834569-7589-4a7a-8d6a-f95d2d5f36a3" providerId="ADAL" clId="{E2166838-50BC-4DDA-8EDF-0B70D049E207}" dt="2021-02-15T01:47:27.647" v="21" actId="20577"/>
          <ac:spMkLst>
            <pc:docMk/>
            <pc:sldMk cId="4151244991" sldId="484"/>
            <ac:spMk id="239" creationId="{00000000-0000-0000-0000-000000000000}"/>
          </ac:spMkLst>
        </pc:spChg>
      </pc:sldChg>
      <pc:sldMasterChg chg="modSldLayout">
        <pc:chgData name="FORTE Robert [Southern River College]" userId="fb834569-7589-4a7a-8d6a-f95d2d5f36a3" providerId="ADAL" clId="{E2166838-50BC-4DDA-8EDF-0B70D049E207}" dt="2021-02-15T01:46:16.954" v="11" actId="27028"/>
        <pc:sldMasterMkLst>
          <pc:docMk/>
          <pc:sldMasterMk cId="3180784200" sldId="2147483660"/>
        </pc:sldMasterMkLst>
        <pc:sldLayoutChg chg="replId">
          <pc:chgData name="FORTE Robert [Southern River College]" userId="fb834569-7589-4a7a-8d6a-f95d2d5f36a3" providerId="ADAL" clId="{E2166838-50BC-4DDA-8EDF-0B70D049E207}" dt="2021-02-15T01:46:15.318" v="9" actId="27028"/>
          <pc:sldLayoutMkLst>
            <pc:docMk/>
            <pc:sldMasterMk cId="3180784200" sldId="2147483660"/>
            <pc:sldLayoutMk cId="2278702155" sldId="2147483857"/>
          </pc:sldLayoutMkLst>
        </pc:sldLayoutChg>
        <pc:sldLayoutChg chg="replId">
          <pc:chgData name="FORTE Robert [Southern River College]" userId="fb834569-7589-4a7a-8d6a-f95d2d5f36a3" providerId="ADAL" clId="{E2166838-50BC-4DDA-8EDF-0B70D049E207}" dt="2021-02-15T01:46:16.954" v="11" actId="27028"/>
          <pc:sldLayoutMkLst>
            <pc:docMk/>
            <pc:sldMasterMk cId="3180784200" sldId="2147483660"/>
            <pc:sldLayoutMk cId="3287957891" sldId="2147483858"/>
          </pc:sldLayoutMkLst>
        </pc:sldLayoutChg>
      </pc:sldMasterChg>
      <pc:sldMasterChg chg="add del addSldLayout delSldLayout">
        <pc:chgData name="FORTE Robert [Southern River College]" userId="fb834569-7589-4a7a-8d6a-f95d2d5f36a3" providerId="ADAL" clId="{E2166838-50BC-4DDA-8EDF-0B70D049E207}" dt="2021-02-15T02:32:22.552" v="24" actId="47"/>
        <pc:sldMasterMkLst>
          <pc:docMk/>
          <pc:sldMasterMk cId="0" sldId="2147483689"/>
        </pc:sldMasterMkLst>
        <pc:sldLayoutChg chg="add del">
          <pc:chgData name="FORTE Robert [Southern River College]" userId="fb834569-7589-4a7a-8d6a-f95d2d5f36a3" providerId="ADAL" clId="{E2166838-50BC-4DDA-8EDF-0B70D049E207}" dt="2021-02-15T02:32:22.552" v="24" actId="47"/>
          <pc:sldLayoutMkLst>
            <pc:docMk/>
            <pc:sldMasterMk cId="0" sldId="2147483689"/>
            <pc:sldLayoutMk cId="0" sldId="2147483648"/>
          </pc:sldLayoutMkLst>
        </pc:sldLayoutChg>
      </pc:sldMasterChg>
      <pc:sldMasterChg chg="modSldLayout">
        <pc:chgData name="FORTE Robert [Southern River College]" userId="fb834569-7589-4a7a-8d6a-f95d2d5f36a3" providerId="ADAL" clId="{E2166838-50BC-4DDA-8EDF-0B70D049E207}" dt="2021-02-15T01:46:12.779" v="7" actId="27028"/>
        <pc:sldMasterMkLst>
          <pc:docMk/>
          <pc:sldMasterMk cId="939787700" sldId="2147483846"/>
        </pc:sldMasterMkLst>
        <pc:sldLayoutChg chg="replId">
          <pc:chgData name="FORTE Robert [Southern River College]" userId="fb834569-7589-4a7a-8d6a-f95d2d5f36a3" providerId="ADAL" clId="{E2166838-50BC-4DDA-8EDF-0B70D049E207}" dt="2021-02-15T01:46:12.779" v="7" actId="27028"/>
          <pc:sldLayoutMkLst>
            <pc:docMk/>
            <pc:sldMasterMk cId="939787700" sldId="2147483846"/>
            <pc:sldLayoutMk cId="3710801350" sldId="2147483856"/>
          </pc:sldLayoutMkLst>
        </pc:sldLayoutChg>
      </pc:sldMasterChg>
      <pc:sldMasterChg chg="add addSldLayout">
        <pc:chgData name="FORTE Robert [Southern River College]" userId="fb834569-7589-4a7a-8d6a-f95d2d5f36a3" providerId="ADAL" clId="{E2166838-50BC-4DDA-8EDF-0B70D049E207}" dt="2021-02-15T01:46:16.954" v="11" actId="27028"/>
        <pc:sldMasterMkLst>
          <pc:docMk/>
          <pc:sldMasterMk cId="2547352107" sldId="2147483855"/>
        </pc:sldMasterMkLst>
        <pc:sldLayoutChg chg="add">
          <pc:chgData name="FORTE Robert [Southern River College]" userId="fb834569-7589-4a7a-8d6a-f95d2d5f36a3" providerId="ADAL" clId="{E2166838-50BC-4DDA-8EDF-0B70D049E207}" dt="2021-02-15T01:46:12.779" v="7" actId="27028"/>
          <pc:sldLayoutMkLst>
            <pc:docMk/>
            <pc:sldMasterMk cId="2547352107" sldId="2147483855"/>
            <pc:sldLayoutMk cId="1881421010" sldId="2147483830"/>
          </pc:sldLayoutMkLst>
        </pc:sldLayoutChg>
        <pc:sldLayoutChg chg="add">
          <pc:chgData name="FORTE Robert [Southern River College]" userId="fb834569-7589-4a7a-8d6a-f95d2d5f36a3" providerId="ADAL" clId="{E2166838-50BC-4DDA-8EDF-0B70D049E207}" dt="2021-02-15T01:46:15.318" v="9" actId="27028"/>
          <pc:sldLayoutMkLst>
            <pc:docMk/>
            <pc:sldMasterMk cId="2547352107" sldId="2147483855"/>
            <pc:sldLayoutMk cId="1028569957" sldId="2147483831"/>
          </pc:sldLayoutMkLst>
        </pc:sldLayoutChg>
        <pc:sldLayoutChg chg="add">
          <pc:chgData name="FORTE Robert [Southern River College]" userId="fb834569-7589-4a7a-8d6a-f95d2d5f36a3" providerId="ADAL" clId="{E2166838-50BC-4DDA-8EDF-0B70D049E207}" dt="2021-02-15T01:46:16.954" v="11" actId="27028"/>
          <pc:sldLayoutMkLst>
            <pc:docMk/>
            <pc:sldMasterMk cId="2547352107" sldId="2147483855"/>
            <pc:sldLayoutMk cId="3893249101" sldId="214748383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1850FC-0111-4530-8069-5BDB7EE3FB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A2B7-7023-4287-ADEC-44168DDA0B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244F-BAAC-45B5-BE6F-6ECD5C0CEA5F}" type="datetimeFigureOut">
              <a:rPr lang="en-US" smtClean="0">
                <a:latin typeface="Verdana" panose="020B0604030504040204" pitchFamily="34" charset="0"/>
              </a:rPr>
              <a:t>2/15/2021</a:t>
            </a:fld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CF615-D79F-4581-A805-9003A1866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3E9B9-E747-4066-82AE-D06C982B6C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54751-CC16-4FBD-9C1B-1EDE4CFB6AA6}" type="slidenum">
              <a:rPr lang="en-US" smtClean="0">
                <a:latin typeface="Verdana" panose="020B0604030504040204" pitchFamily="34" charset="0"/>
              </a:rPr>
              <a:t>‹#›</a:t>
            </a:fld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69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9FCBEF9A-153E-470E-A98E-C452CE46A127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1143000"/>
            <a:ext cx="685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BCDB3FBC-CC89-40CE-A21A-731FB3BB2A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90823" y="0"/>
            <a:ext cx="5029200" cy="54864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176457" y="2674620"/>
            <a:ext cx="48463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</a:rPr>
              <a:t>Sound Waves</a:t>
            </a: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2176457" y="5039918"/>
            <a:ext cx="4846320" cy="44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</a:rPr>
              <a:t>Presented by Kesler Science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57" y="0"/>
            <a:ext cx="4998720" cy="3749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77"/>
          <a:stretch/>
        </p:blipFill>
        <p:spPr>
          <a:xfrm>
            <a:off x="55295" y="731520"/>
            <a:ext cx="2033016" cy="388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22839"/>
          <a:stretch/>
        </p:blipFill>
        <p:spPr>
          <a:xfrm>
            <a:off x="8854068" y="998547"/>
            <a:ext cx="3273289" cy="388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5" t="19466" r="4225" b="19810"/>
          <a:stretch/>
        </p:blipFill>
        <p:spPr>
          <a:xfrm rot="16200000">
            <a:off x="6563390" y="2155196"/>
            <a:ext cx="2847310" cy="17290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6246F5-74F8-4A4D-9156-4A0A1DA45825}"/>
              </a:ext>
            </a:extLst>
          </p:cNvPr>
          <p:cNvGrpSpPr/>
          <p:nvPr userDrawn="1"/>
        </p:nvGrpSpPr>
        <p:grpSpPr>
          <a:xfrm>
            <a:off x="55295" y="173852"/>
            <a:ext cx="383815" cy="383815"/>
            <a:chOff x="245327" y="410956"/>
            <a:chExt cx="383815" cy="3838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55C4D0-CF8D-A74E-9C1F-67F5C092194F}"/>
                </a:ext>
              </a:extLst>
            </p:cNvPr>
            <p:cNvSpPr/>
            <p:nvPr userDrawn="1"/>
          </p:nvSpPr>
          <p:spPr>
            <a:xfrm>
              <a:off x="245327" y="410956"/>
              <a:ext cx="383815" cy="3838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6">
              <a:extLst>
                <a:ext uri="{FF2B5EF4-FFF2-40B4-BE49-F238E27FC236}">
                  <a16:creationId xmlns:a16="http://schemas.microsoft.com/office/drawing/2014/main" id="{44394ADC-DD3F-6D4A-BE5F-0C767D263BAC}"/>
                </a:ext>
              </a:extLst>
            </p:cNvPr>
            <p:cNvSpPr/>
            <p:nvPr userDrawn="1"/>
          </p:nvSpPr>
          <p:spPr>
            <a:xfrm>
              <a:off x="349430" y="452621"/>
              <a:ext cx="200323" cy="300485"/>
            </a:xfrm>
            <a:custGeom>
              <a:avLst/>
              <a:gdLst>
                <a:gd name="connsiteX0" fmla="*/ 152400 w 152400"/>
                <a:gd name="connsiteY0" fmla="*/ 76200 h 228600"/>
                <a:gd name="connsiteX1" fmla="*/ 71438 w 152400"/>
                <a:gd name="connsiteY1" fmla="*/ 76200 h 228600"/>
                <a:gd name="connsiteX2" fmla="*/ 101918 w 152400"/>
                <a:gd name="connsiteY2" fmla="*/ 0 h 228600"/>
                <a:gd name="connsiteX3" fmla="*/ 29528 w 152400"/>
                <a:gd name="connsiteY3" fmla="*/ 0 h 228600"/>
                <a:gd name="connsiteX4" fmla="*/ 0 w 152400"/>
                <a:gd name="connsiteY4" fmla="*/ 123825 h 228600"/>
                <a:gd name="connsiteX5" fmla="*/ 60960 w 152400"/>
                <a:gd name="connsiteY5" fmla="*/ 123825 h 228600"/>
                <a:gd name="connsiteX6" fmla="*/ 23813 w 152400"/>
                <a:gd name="connsiteY6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28600">
                  <a:moveTo>
                    <a:pt x="152400" y="76200"/>
                  </a:moveTo>
                  <a:lnTo>
                    <a:pt x="71438" y="76200"/>
                  </a:lnTo>
                  <a:lnTo>
                    <a:pt x="101918" y="0"/>
                  </a:lnTo>
                  <a:lnTo>
                    <a:pt x="29528" y="0"/>
                  </a:lnTo>
                  <a:lnTo>
                    <a:pt x="0" y="123825"/>
                  </a:lnTo>
                  <a:lnTo>
                    <a:pt x="60960" y="123825"/>
                  </a:lnTo>
                  <a:lnTo>
                    <a:pt x="23813" y="228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D090AB-7FDD-D348-8C40-263A4D6B3FAF}"/>
              </a:ext>
            </a:extLst>
          </p:cNvPr>
          <p:cNvGrpSpPr/>
          <p:nvPr userDrawn="1"/>
        </p:nvGrpSpPr>
        <p:grpSpPr>
          <a:xfrm>
            <a:off x="543213" y="173851"/>
            <a:ext cx="388989" cy="383815"/>
            <a:chOff x="1055994" y="2436706"/>
            <a:chExt cx="388989" cy="38381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DE4824-E516-DA4A-81DB-63AF7FC42154}"/>
                </a:ext>
              </a:extLst>
            </p:cNvPr>
            <p:cNvSpPr/>
            <p:nvPr userDrawn="1"/>
          </p:nvSpPr>
          <p:spPr>
            <a:xfrm>
              <a:off x="1061169" y="2436707"/>
              <a:ext cx="383814" cy="38381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Gears">
              <a:extLst>
                <a:ext uri="{FF2B5EF4-FFF2-40B4-BE49-F238E27FC236}">
                  <a16:creationId xmlns:a16="http://schemas.microsoft.com/office/drawing/2014/main" id="{610D0D63-99EE-1A41-BCE3-3FEBBF8059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5994" y="2436706"/>
              <a:ext cx="383814" cy="38381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56ACEB6-1AED-4252-A4BA-0C7294CDBA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8" y="4791573"/>
            <a:ext cx="585784" cy="5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waves along a 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3" y="896089"/>
            <a:ext cx="3546221" cy="1061405"/>
          </a:xfrm>
          <a:prstGeom prst="roundRect">
            <a:avLst/>
          </a:prstGeom>
          <a:ln>
            <a:noFill/>
          </a:ln>
          <a:effectLst>
            <a:outerShdw blurRad="203200" dist="762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7912359" y="644845"/>
            <a:ext cx="4221531" cy="41734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Medium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 waves must have a </a:t>
            </a: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medium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to travel through.</a:t>
            </a:r>
          </a:p>
          <a:p>
            <a:pPr marL="580644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Gas – air is the most 				common</a:t>
            </a:r>
          </a:p>
          <a:p>
            <a:pPr marL="580644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Liquid</a:t>
            </a:r>
          </a:p>
          <a:p>
            <a:pPr marL="580644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Solid</a:t>
            </a:r>
          </a:p>
          <a:p>
            <a:pPr marL="580644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8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 outer space there are no molecules to compress or rarefy, so sound does not travel through outer space.</a:t>
            </a:r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0"/>
          <a:stretch/>
        </p:blipFill>
        <p:spPr bwMode="auto">
          <a:xfrm>
            <a:off x="2035101" y="2225900"/>
            <a:ext cx="3825662" cy="1201633"/>
          </a:xfrm>
          <a:prstGeom prst="roundRect">
            <a:avLst/>
          </a:prstGeom>
          <a:ln>
            <a:noFill/>
          </a:ln>
          <a:effectLst>
            <a:outerShdw blurRad="254000" dist="1143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water wav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37" y="847335"/>
            <a:ext cx="3334787" cy="1142292"/>
          </a:xfrm>
          <a:prstGeom prst="roundRect">
            <a:avLst/>
          </a:prstGeom>
          <a:ln>
            <a:noFill/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23D1CE-ACB7-46AE-B1D9-77F13C81A8BD}"/>
              </a:ext>
            </a:extLst>
          </p:cNvPr>
          <p:cNvSpPr txBox="1"/>
          <p:nvPr userDrawn="1"/>
        </p:nvSpPr>
        <p:spPr>
          <a:xfrm>
            <a:off x="177281" y="3681003"/>
            <a:ext cx="7362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Why can’t sound travel through outer space?</a:t>
            </a:r>
          </a:p>
        </p:txBody>
      </p:sp>
    </p:spTree>
    <p:extLst>
      <p:ext uri="{BB962C8B-B14F-4D97-AF65-F5344CB8AC3E}">
        <p14:creationId xmlns:p14="http://schemas.microsoft.com/office/powerpoint/2010/main" val="299519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7994625" y="143484"/>
            <a:ext cx="4105468" cy="352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Physical Properties of Media (cont.)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Density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how much matter there is in a given amount of space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3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The speed of sound depends on how close together the particles of the substance are in the medium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6785817"/>
              </p:ext>
            </p:extLst>
          </p:nvPr>
        </p:nvGraphicFramePr>
        <p:xfrm>
          <a:off x="457414" y="897428"/>
          <a:ext cx="7040668" cy="3952802"/>
        </p:xfrm>
        <a:graphic>
          <a:graphicData uri="http://schemas.openxmlformats.org/drawingml/2006/table">
            <a:tbl>
              <a:tblPr firstRow="1" bandRow="1"/>
              <a:tblGrid>
                <a:gridCol w="1810632">
                  <a:extLst>
                    <a:ext uri="{9D8B030D-6E8A-4147-A177-3AD203B41FA5}">
                      <a16:colId xmlns:a16="http://schemas.microsoft.com/office/drawing/2014/main" val="1835513364"/>
                    </a:ext>
                  </a:extLst>
                </a:gridCol>
                <a:gridCol w="1450514">
                  <a:extLst>
                    <a:ext uri="{9D8B030D-6E8A-4147-A177-3AD203B41FA5}">
                      <a16:colId xmlns:a16="http://schemas.microsoft.com/office/drawing/2014/main" val="4291083917"/>
                    </a:ext>
                  </a:extLst>
                </a:gridCol>
                <a:gridCol w="188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1">
                  <a:extLst>
                    <a:ext uri="{9D8B030D-6E8A-4147-A177-3AD203B41FA5}">
                      <a16:colId xmlns:a16="http://schemas.microsoft.com/office/drawing/2014/main" val="3310340960"/>
                    </a:ext>
                  </a:extLst>
                </a:gridCol>
              </a:tblGrid>
              <a:tr h="758971">
                <a:tc rowSpan="4"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b="1" kern="1200" baseline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Speed of Sound and Density of Medium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93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Density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959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9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b="1" kern="1200" spc="-50" baseline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Speed(m/s)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B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740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Least dense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Gas - Air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342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88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Liquid – </a:t>
                      </a:r>
                    </a:p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Fresh water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1,490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8206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Most dense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Solid - Steel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5,200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cxnSpLocks/>
          </p:cNvCxnSpPr>
          <p:nvPr userDrawn="1"/>
        </p:nvCxnSpPr>
        <p:spPr>
          <a:xfrm>
            <a:off x="2949487" y="2911153"/>
            <a:ext cx="0" cy="822960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miter lim="800000"/>
            <a:tailEnd type="arrow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CA2919-DB91-4B5A-937B-59141C2C1D66}"/>
              </a:ext>
            </a:extLst>
          </p:cNvPr>
          <p:cNvSpPr txBox="1"/>
          <p:nvPr userDrawn="1"/>
        </p:nvSpPr>
        <p:spPr>
          <a:xfrm>
            <a:off x="7893698" y="3405194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Why does the sound travel faster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 a solid medium?</a:t>
            </a:r>
          </a:p>
        </p:txBody>
      </p:sp>
    </p:spTree>
    <p:extLst>
      <p:ext uri="{BB962C8B-B14F-4D97-AF65-F5344CB8AC3E}">
        <p14:creationId xmlns:p14="http://schemas.microsoft.com/office/powerpoint/2010/main" val="411977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7912359" y="78915"/>
            <a:ext cx="4260980" cy="370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 sz="24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Physical Properties of Media </a:t>
            </a:r>
            <a:r>
              <a:rPr lang="en-US" sz="24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(cont.)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Temperature</a:t>
            </a: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- degree or intensity of heat present in a substance or object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 a given media (solid, liquid, or gas), sound travels more slowly at lower temperatures.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97980057"/>
              </p:ext>
            </p:extLst>
          </p:nvPr>
        </p:nvGraphicFramePr>
        <p:xfrm>
          <a:off x="892097" y="1062750"/>
          <a:ext cx="6110870" cy="379529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5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455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+mn-lt"/>
                        </a:rPr>
                        <a:t>Air Temp. (</a:t>
                      </a:r>
                      <a:r>
                        <a:rPr lang="en-US" sz="2000" kern="1200" baseline="30000" dirty="0" err="1">
                          <a:solidFill>
                            <a:schemeClr val="bg1"/>
                          </a:solidFill>
                          <a:latin typeface="+mn-lt"/>
                        </a:rPr>
                        <a:t>o</a:t>
                      </a:r>
                      <a:r>
                        <a:rPr lang="en-US" sz="2000" kern="1200" dirty="0" err="1">
                          <a:solidFill>
                            <a:schemeClr val="bg1"/>
                          </a:solidFill>
                          <a:latin typeface="+mn-lt"/>
                        </a:rPr>
                        <a:t>C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93B4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b="1" kern="1200">
                          <a:solidFill>
                            <a:schemeClr val="lt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+mn-lt"/>
                        </a:rPr>
                        <a:t>Speed (m/s)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93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-20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318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-10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324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330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336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20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342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</a:rPr>
                        <a:t>348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261104-2E19-43DB-A072-913C18B2FFE6}"/>
              </a:ext>
            </a:extLst>
          </p:cNvPr>
          <p:cNvSpPr txBox="1"/>
          <p:nvPr userDrawn="1"/>
        </p:nvSpPr>
        <p:spPr>
          <a:xfrm>
            <a:off x="7912359" y="279785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How does temperature affect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 speed of sound?</a:t>
            </a:r>
          </a:p>
        </p:txBody>
      </p:sp>
    </p:spTree>
    <p:extLst>
      <p:ext uri="{BB962C8B-B14F-4D97-AF65-F5344CB8AC3E}">
        <p14:creationId xmlns:p14="http://schemas.microsoft.com/office/powerpoint/2010/main" val="1260816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209042" y="827934"/>
            <a:ext cx="6273173" cy="4230064"/>
          </a:xfrm>
          <a:prstGeom prst="roundRect">
            <a:avLst>
              <a:gd name="adj" fmla="val 8664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C395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2880" tIns="91440" rIns="182880" bIns="91440" rtlCol="0" anchor="ctr" anchorCtr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Physical Properties of Media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u="sng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Elasticity</a:t>
            </a:r>
            <a:r>
              <a:rPr lang="en-US" sz="20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the ability of a material to bounce back after being disturbed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Solid materials are usually more elastic than liquids or gases.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Particles of a solid do not move very far, so they bounce back and forth quickly as the vibration travels through the object, which allows waves to move faster.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24531" y="4448854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Distance traveled in 1 second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6D2A05-F77B-4AE1-8E0F-265EF994F7BF}"/>
              </a:ext>
            </a:extLst>
          </p:cNvPr>
          <p:cNvGrpSpPr/>
          <p:nvPr userDrawn="1"/>
        </p:nvGrpSpPr>
        <p:grpSpPr>
          <a:xfrm>
            <a:off x="7010732" y="1281060"/>
            <a:ext cx="4458524" cy="3274227"/>
            <a:chOff x="7107649" y="1467523"/>
            <a:chExt cx="4458524" cy="3274227"/>
          </a:xfrm>
        </p:grpSpPr>
        <p:sp>
          <p:nvSpPr>
            <p:cNvPr id="7" name="Can 6"/>
            <p:cNvSpPr/>
            <p:nvPr/>
          </p:nvSpPr>
          <p:spPr>
            <a:xfrm rot="16200000" flipH="1">
              <a:off x="9433335" y="874648"/>
              <a:ext cx="457200" cy="3808476"/>
            </a:xfrm>
            <a:prstGeom prst="can">
              <a:avLst>
                <a:gd name="adj" fmla="val 32317"/>
              </a:avLst>
            </a:prstGeom>
            <a:gradFill>
              <a:gsLst>
                <a:gs pos="0">
                  <a:srgbClr val="3593B4">
                    <a:lumMod val="41000"/>
                    <a:lumOff val="59000"/>
                  </a:srgbClr>
                </a:gs>
                <a:gs pos="32000">
                  <a:srgbClr val="3593B4">
                    <a:lumMod val="63000"/>
                    <a:lumOff val="37000"/>
                  </a:srgbClr>
                </a:gs>
                <a:gs pos="59000">
                  <a:srgbClr val="3593B4"/>
                </a:gs>
                <a:gs pos="90000">
                  <a:srgbClr val="3593B4">
                    <a:lumMod val="65000"/>
                  </a:srgbClr>
                </a:gs>
              </a:gsLst>
              <a:lin ang="0" scaled="0"/>
            </a:gradFill>
            <a:ln w="12700" cap="flat" cmpd="sng" algn="ctr">
              <a:solidFill>
                <a:srgbClr val="3593B4"/>
              </a:solidFill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 flipH="1">
              <a:off x="9388453" y="2556458"/>
              <a:ext cx="546964" cy="444856"/>
              <a:chOff x="7862835" y="1675526"/>
              <a:chExt cx="546964" cy="444856"/>
            </a:xfrm>
            <a:solidFill>
              <a:srgbClr val="000000"/>
            </a:solidFill>
          </p:grpSpPr>
          <p:sp>
            <p:nvSpPr>
              <p:cNvPr id="26" name="Block Arc 25"/>
              <p:cNvSpPr/>
              <p:nvPr/>
            </p:nvSpPr>
            <p:spPr>
              <a:xfrm rot="16200000">
                <a:off x="8065011" y="1763252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Block Arc 26"/>
              <p:cNvSpPr/>
              <p:nvPr/>
            </p:nvSpPr>
            <p:spPr>
              <a:xfrm rot="16200000">
                <a:off x="7775109" y="1775595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Block Arc 27"/>
              <p:cNvSpPr/>
              <p:nvPr/>
            </p:nvSpPr>
            <p:spPr>
              <a:xfrm rot="16200000">
                <a:off x="7917928" y="1774915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14"/>
            <p:cNvSpPr txBox="1"/>
            <p:nvPr userDrawn="1"/>
          </p:nvSpPr>
          <p:spPr>
            <a:xfrm>
              <a:off x="7890213" y="2609609"/>
              <a:ext cx="8915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Liquid</a:t>
              </a:r>
            </a:p>
          </p:txBody>
        </p:sp>
        <p:sp>
          <p:nvSpPr>
            <p:cNvPr id="8" name="Can 7"/>
            <p:cNvSpPr/>
            <p:nvPr userDrawn="1"/>
          </p:nvSpPr>
          <p:spPr>
            <a:xfrm rot="16200000" flipH="1">
              <a:off x="9433335" y="2009497"/>
              <a:ext cx="457200" cy="3808476"/>
            </a:xfrm>
            <a:prstGeom prst="can">
              <a:avLst>
                <a:gd name="adj" fmla="val 27439"/>
              </a:avLst>
            </a:prstGeom>
            <a:gradFill flip="none" rotWithShape="1">
              <a:gsLst>
                <a:gs pos="0">
                  <a:srgbClr val="FF0000">
                    <a:lumMod val="34000"/>
                    <a:lumOff val="66000"/>
                  </a:srgbClr>
                </a:gs>
                <a:gs pos="32000">
                  <a:srgbClr val="FF0000">
                    <a:lumMod val="67000"/>
                    <a:lumOff val="33000"/>
                  </a:srgbClr>
                </a:gs>
                <a:gs pos="59000">
                  <a:srgbClr val="FF0000">
                    <a:lumMod val="81000"/>
                    <a:lumOff val="19000"/>
                  </a:srgbClr>
                </a:gs>
                <a:gs pos="90000">
                  <a:srgbClr val="C00000"/>
                </a:gs>
              </a:gsLst>
              <a:lin ang="0" scaled="0"/>
              <a:tileRect/>
            </a:gradFill>
            <a:ln w="12700" cap="flat" cmpd="sng" algn="ctr">
              <a:solidFill>
                <a:srgbClr val="E48312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endParaRPr>
            </a:p>
          </p:txBody>
        </p:sp>
        <p:grpSp>
          <p:nvGrpSpPr>
            <p:cNvPr id="13" name="Group 12"/>
            <p:cNvGrpSpPr/>
            <p:nvPr userDrawn="1"/>
          </p:nvGrpSpPr>
          <p:grpSpPr>
            <a:xfrm flipH="1">
              <a:off x="8421864" y="3691307"/>
              <a:ext cx="546964" cy="444856"/>
              <a:chOff x="7862835" y="1675526"/>
              <a:chExt cx="546964" cy="444856"/>
            </a:xfrm>
            <a:solidFill>
              <a:schemeClr val="tx1"/>
            </a:solidFill>
          </p:grpSpPr>
          <p:sp>
            <p:nvSpPr>
              <p:cNvPr id="23" name="Block Arc 22"/>
              <p:cNvSpPr/>
              <p:nvPr/>
            </p:nvSpPr>
            <p:spPr>
              <a:xfrm rot="16200000">
                <a:off x="8065011" y="1763252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Block Arc 23"/>
              <p:cNvSpPr/>
              <p:nvPr/>
            </p:nvSpPr>
            <p:spPr>
              <a:xfrm rot="16200000">
                <a:off x="7775109" y="1775595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Block Arc 24"/>
              <p:cNvSpPr/>
              <p:nvPr/>
            </p:nvSpPr>
            <p:spPr>
              <a:xfrm rot="16200000">
                <a:off x="7917928" y="1774915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15"/>
            <p:cNvSpPr txBox="1"/>
            <p:nvPr userDrawn="1"/>
          </p:nvSpPr>
          <p:spPr>
            <a:xfrm>
              <a:off x="7890213" y="3744458"/>
              <a:ext cx="6110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Gas</a:t>
              </a:r>
            </a:p>
          </p:txBody>
        </p:sp>
        <p:cxnSp>
          <p:nvCxnSpPr>
            <p:cNvPr id="18" name="Straight Arrow Connector 17"/>
            <p:cNvCxnSpPr>
              <a:cxnSpLocks/>
            </p:cNvCxnSpPr>
            <p:nvPr userDrawn="1"/>
          </p:nvCxnSpPr>
          <p:spPr>
            <a:xfrm flipV="1">
              <a:off x="7821448" y="4532814"/>
              <a:ext cx="3648135" cy="27791"/>
            </a:xfrm>
            <a:prstGeom prst="straightConnector1">
              <a:avLst/>
            </a:prstGeom>
            <a:noFill/>
            <a:ln w="38100" cap="flat" cmpd="sng" algn="ctr">
              <a:solidFill>
                <a:srgbClr val="0C3956"/>
              </a:solidFill>
              <a:prstDash val="solid"/>
              <a:miter lim="800000"/>
              <a:headEnd type="none" w="med" len="med"/>
              <a:tailEnd type="triangle" w="lg" len="lg"/>
            </a:ln>
            <a:effectLst/>
          </p:spPr>
        </p:cxnSp>
        <p:sp>
          <p:nvSpPr>
            <p:cNvPr id="6" name="Can 5"/>
            <p:cNvSpPr/>
            <p:nvPr/>
          </p:nvSpPr>
          <p:spPr>
            <a:xfrm rot="16200000" flipH="1">
              <a:off x="9433335" y="-208115"/>
              <a:ext cx="457200" cy="3808476"/>
            </a:xfrm>
            <a:prstGeom prst="can">
              <a:avLst>
                <a:gd name="adj" fmla="val 25000"/>
              </a:avLst>
            </a:prstGeom>
            <a:gradFill flip="none" rotWithShape="1">
              <a:gsLst>
                <a:gs pos="4000">
                  <a:schemeClr val="tx2">
                    <a:lumMod val="63000"/>
                    <a:lumOff val="37000"/>
                  </a:schemeClr>
                </a:gs>
                <a:gs pos="32000">
                  <a:schemeClr val="tx2">
                    <a:lumMod val="40000"/>
                    <a:lumOff val="60000"/>
                  </a:schemeClr>
                </a:gs>
                <a:gs pos="59000">
                  <a:schemeClr val="tx2">
                    <a:lumMod val="68000"/>
                    <a:lumOff val="32000"/>
                  </a:schemeClr>
                </a:gs>
                <a:gs pos="82000">
                  <a:schemeClr val="tx2">
                    <a:lumMod val="99000"/>
                  </a:schemeClr>
                </a:gs>
              </a:gsLst>
              <a:lin ang="0" scaled="1"/>
              <a:tileRect/>
            </a:gradFill>
            <a:ln w="127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 flipH="1">
              <a:off x="10490691" y="1473695"/>
              <a:ext cx="546964" cy="444856"/>
              <a:chOff x="7862835" y="1675526"/>
              <a:chExt cx="546964" cy="444856"/>
            </a:xfrm>
            <a:solidFill>
              <a:srgbClr val="000000"/>
            </a:solidFill>
          </p:grpSpPr>
          <p:sp>
            <p:nvSpPr>
              <p:cNvPr id="20" name="Block Arc 19"/>
              <p:cNvSpPr/>
              <p:nvPr/>
            </p:nvSpPr>
            <p:spPr>
              <a:xfrm rot="16200000">
                <a:off x="8065011" y="1763252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Block Arc 20"/>
              <p:cNvSpPr/>
              <p:nvPr/>
            </p:nvSpPr>
            <p:spPr>
              <a:xfrm rot="16200000">
                <a:off x="7775109" y="1775595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" name="Block Arc 21"/>
              <p:cNvSpPr/>
              <p:nvPr/>
            </p:nvSpPr>
            <p:spPr>
              <a:xfrm rot="16200000">
                <a:off x="7917928" y="1774915"/>
                <a:ext cx="432513" cy="257062"/>
              </a:xfrm>
              <a:prstGeom prst="blockArc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7890213" y="1526846"/>
              <a:ext cx="7569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Solid</a:t>
              </a:r>
            </a:p>
          </p:txBody>
        </p:sp>
        <p:pic>
          <p:nvPicPr>
            <p:cNvPr id="10" name="Picture 4" descr="C:\Users\Gayle\AppData\Local\Microsoft\Windows\INetCache\IE\43Y5AVP6\Fantasy-Hammer[1]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07649" y="2637253"/>
              <a:ext cx="516747" cy="10058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Gayle\AppData\Local\Microsoft\Windows\INetCache\IE\43Y5AVP6\Fantasy-Hammer[1].png"/>
            <p:cNvPicPr>
              <a:picLocks noChangeAspect="1" noChangeArrowheads="1"/>
            </p:cNvPicPr>
            <p:nvPr userDrawn="1"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07649" y="3735910"/>
              <a:ext cx="516747" cy="10058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Gayle\AppData\Local\Microsoft\Windows\INetCache\IE\43Y5AVP6\Fantasy-Hammer[1].png"/>
            <p:cNvPicPr>
              <a:picLocks noChangeAspect="1" noChangeArrowheads="1"/>
            </p:cNvPicPr>
            <p:nvPr userDrawn="1"/>
          </p:nvPicPr>
          <p:blipFill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07649" y="1571087"/>
              <a:ext cx="516747" cy="10058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648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4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C0621-22BD-4973-901C-B0A8C4362A7B}"/>
              </a:ext>
            </a:extLst>
          </p:cNvPr>
          <p:cNvSpPr txBox="1"/>
          <p:nvPr userDrawn="1"/>
        </p:nvSpPr>
        <p:spPr>
          <a:xfrm>
            <a:off x="4620468" y="3824214"/>
            <a:ext cx="6641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</a:rPr>
              <a:t>Describe how the ambulance siren would sound as it drove past you.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8357C2-3631-4134-8656-77261F481868}"/>
              </a:ext>
            </a:extLst>
          </p:cNvPr>
          <p:cNvGrpSpPr/>
          <p:nvPr userDrawn="1"/>
        </p:nvGrpSpPr>
        <p:grpSpPr>
          <a:xfrm>
            <a:off x="5960533" y="204446"/>
            <a:ext cx="4826288" cy="2723941"/>
            <a:chOff x="3442640" y="100739"/>
            <a:chExt cx="5782417" cy="3508165"/>
          </a:xfrm>
        </p:grpSpPr>
        <p:pic>
          <p:nvPicPr>
            <p:cNvPr id="5" name="Picture 2" descr="Image result for Doppler Effect Sound Wave Longitudinal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07"/>
            <a:stretch/>
          </p:blipFill>
          <p:spPr bwMode="auto">
            <a:xfrm>
              <a:off x="3442640" y="100739"/>
              <a:ext cx="5782417" cy="350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A3456-92E3-4692-8980-589999E256B7}"/>
                </a:ext>
              </a:extLst>
            </p:cNvPr>
            <p:cNvSpPr txBox="1"/>
            <p:nvPr userDrawn="1"/>
          </p:nvSpPr>
          <p:spPr>
            <a:xfrm>
              <a:off x="5128490" y="100739"/>
              <a:ext cx="2619059" cy="43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Doppler Effect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ED6546B-6EE8-4042-BB31-8B64374CA54A}"/>
              </a:ext>
            </a:extLst>
          </p:cNvPr>
          <p:cNvSpPr txBox="1"/>
          <p:nvPr userDrawn="1"/>
        </p:nvSpPr>
        <p:spPr>
          <a:xfrm>
            <a:off x="204735" y="141072"/>
            <a:ext cx="4032193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Doppler Effect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apparent change in 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as a wave source moves in relation to the listener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Sounds moving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toward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a person 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Waves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are at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higher 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so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pitch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appears to increase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(high)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Sounds moving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away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from a person 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Waves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are at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lower 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so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pitch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appears to decrease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(low)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52FD1-1E9D-43DE-BBA9-052AA54B3CB5}"/>
              </a:ext>
            </a:extLst>
          </p:cNvPr>
          <p:cNvSpPr txBox="1"/>
          <p:nvPr userDrawn="1"/>
        </p:nvSpPr>
        <p:spPr>
          <a:xfrm>
            <a:off x="4620468" y="2600508"/>
            <a:ext cx="283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2"/>
                </a:solidFill>
              </a:rPr>
              <a:t>What is the Doppler effect?</a:t>
            </a:r>
          </a:p>
        </p:txBody>
      </p:sp>
    </p:spTree>
    <p:extLst>
      <p:ext uri="{BB962C8B-B14F-4D97-AF65-F5344CB8AC3E}">
        <p14:creationId xmlns:p14="http://schemas.microsoft.com/office/powerpoint/2010/main" val="1674013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8014996" y="650109"/>
            <a:ext cx="4086807" cy="40195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Speed of Sound </a:t>
            </a:r>
          </a:p>
          <a:p>
            <a:pPr marL="346075" marR="0" lvl="0" indent="-346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Depends on the </a:t>
            </a: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physical properties 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of the medium it travels through.</a:t>
            </a:r>
          </a:p>
          <a:p>
            <a:pPr marL="803275" marR="0" lvl="4" indent="-346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Elasticity</a:t>
            </a:r>
          </a:p>
          <a:p>
            <a:pPr marL="803275" marR="0" lvl="4" indent="-346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Density</a:t>
            </a:r>
          </a:p>
          <a:p>
            <a:pPr marL="803275" marR="0" lvl="4" indent="-346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Temperature</a:t>
            </a:r>
          </a:p>
          <a:p>
            <a:pPr marL="803275" marR="0" lvl="4" indent="-346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346075" marR="0" lvl="0" indent="-346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At room temperature, sound travels through air at about 342m/s.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1C5650-56DF-4619-9DD6-E60F068F225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63924"/>
              </p:ext>
            </p:extLst>
          </p:nvPr>
        </p:nvGraphicFramePr>
        <p:xfrm>
          <a:off x="2363492" y="495244"/>
          <a:ext cx="5266521" cy="4328160"/>
        </p:xfrm>
        <a:graphic>
          <a:graphicData uri="http://schemas.openxmlformats.org/drawingml/2006/table">
            <a:tbl>
              <a:tblPr firstCol="1"/>
              <a:tblGrid>
                <a:gridCol w="1593158">
                  <a:extLst>
                    <a:ext uri="{9D8B030D-6E8A-4147-A177-3AD203B41FA5}">
                      <a16:colId xmlns:a16="http://schemas.microsoft.com/office/drawing/2014/main" val="2839441581"/>
                    </a:ext>
                  </a:extLst>
                </a:gridCol>
                <a:gridCol w="1747477">
                  <a:extLst>
                    <a:ext uri="{9D8B030D-6E8A-4147-A177-3AD203B41FA5}">
                      <a16:colId xmlns:a16="http://schemas.microsoft.com/office/drawing/2014/main" val="1165900524"/>
                    </a:ext>
                  </a:extLst>
                </a:gridCol>
                <a:gridCol w="1925886">
                  <a:extLst>
                    <a:ext uri="{9D8B030D-6E8A-4147-A177-3AD203B41FA5}">
                      <a16:colId xmlns:a16="http://schemas.microsoft.com/office/drawing/2014/main" val="3898778892"/>
                    </a:ext>
                  </a:extLst>
                </a:gridCol>
              </a:tblGrid>
              <a:tr h="121415">
                <a:tc rowSpan="1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</a:rPr>
                        <a:t>Speed of Sound</a:t>
                      </a:r>
                      <a:endParaRPr lang="en-US" sz="2000" b="1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A3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93B4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latin typeface="+mn-lt"/>
                        </a:rPr>
                        <a:t>Medium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32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1800" b="1" kern="1200" dirty="0">
                          <a:latin typeface="+mn-lt"/>
                        </a:rPr>
                        <a:t>Speed(m/s)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3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252165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Gases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50840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Air (0</a:t>
                      </a:r>
                      <a:r>
                        <a:rPr lang="en-US" sz="2000" kern="1200" baseline="30000" dirty="0">
                          <a:latin typeface="+mn-lt"/>
                        </a:rPr>
                        <a:t>o</a:t>
                      </a:r>
                      <a:r>
                        <a:rPr lang="en-US" sz="2000" kern="1200" dirty="0">
                          <a:latin typeface="+mn-lt"/>
                        </a:rPr>
                        <a:t> C)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330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125074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Air (20</a:t>
                      </a:r>
                      <a:r>
                        <a:rPr lang="en-US" sz="2000" kern="1200" baseline="30000" dirty="0">
                          <a:latin typeface="+mn-lt"/>
                        </a:rPr>
                        <a:t>o</a:t>
                      </a:r>
                      <a:r>
                        <a:rPr lang="en-US" sz="2000" kern="1200" dirty="0">
                          <a:latin typeface="+mn-lt"/>
                        </a:rPr>
                        <a:t>C)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342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59942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Liquids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37553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Fresh water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1,490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115283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Salt water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1,530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73605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Solids (25</a:t>
                      </a:r>
                      <a:r>
                        <a:rPr lang="en-US" sz="2000" kern="1200" baseline="30000" dirty="0">
                          <a:latin typeface="+mn-lt"/>
                        </a:rPr>
                        <a:t>o</a:t>
                      </a:r>
                      <a:r>
                        <a:rPr lang="en-US" sz="2000" kern="1200" dirty="0">
                          <a:latin typeface="+mn-lt"/>
                        </a:rPr>
                        <a:t>C)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79193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Hard wood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4,000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81843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Glass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4,540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764524"/>
                  </a:ext>
                </a:extLst>
              </a:tr>
              <a:tr h="121415">
                <a:tc vMerge="1">
                  <a:txBody>
                    <a:bodyPr/>
                    <a:lstStyle/>
                    <a:p>
                      <a:pPr marL="0" algn="l" defTabSz="457200" rtl="0" eaLnBrk="1" latinLnBrk="0" hangingPunct="1">
                        <a:spcAft>
                          <a:spcPts val="600"/>
                        </a:spcAft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1pPr>
                      <a:lvl2pPr marL="3657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2pPr>
                      <a:lvl3pPr marL="7315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3pPr>
                      <a:lvl4pPr marL="10972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4pPr>
                      <a:lvl5pPr marL="146304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5pPr>
                      <a:lvl6pPr marL="182880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6pPr>
                      <a:lvl7pPr marL="219456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7pPr>
                      <a:lvl8pPr marL="256032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8pPr>
                      <a:lvl9pPr marL="2926080" algn="l" defTabSz="731520" rtl="0" eaLnBrk="1" latinLnBrk="0" hangingPunct="1">
                        <a:defRPr sz="1440" kern="1200">
                          <a:solidFill>
                            <a:schemeClr val="dk1"/>
                          </a:solidFill>
                          <a:latin typeface="Corbel" panose="020B0503020204020204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Steel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latin typeface="+mn-lt"/>
                        </a:rPr>
                        <a:t>5,200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3202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233BC0-09BA-4B58-A139-385B5909FD74}"/>
              </a:ext>
            </a:extLst>
          </p:cNvPr>
          <p:cNvSpPr txBox="1"/>
          <p:nvPr userDrawn="1"/>
        </p:nvSpPr>
        <p:spPr>
          <a:xfrm>
            <a:off x="166396" y="2567110"/>
            <a:ext cx="1812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What unit measures the  speed of sound?</a:t>
            </a:r>
          </a:p>
        </p:txBody>
      </p:sp>
    </p:spTree>
    <p:extLst>
      <p:ext uri="{BB962C8B-B14F-4D97-AF65-F5344CB8AC3E}">
        <p14:creationId xmlns:p14="http://schemas.microsoft.com/office/powerpoint/2010/main" val="925530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7856376" y="347159"/>
            <a:ext cx="4335624" cy="488441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Properties of Sound Waves (cont.)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Loudness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describes what you actually hear.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Though not the same as loudness, the </a:t>
            </a:r>
            <a:r>
              <a:rPr lang="en-US" sz="20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greater the intensity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of a sound wave, the </a:t>
            </a:r>
            <a:r>
              <a:rPr lang="en-US" sz="20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louder it is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 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Measured in decibels (dB)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Maximum safe level is 85 dB</a:t>
            </a:r>
          </a:p>
        </p:txBody>
      </p:sp>
      <p:pic>
        <p:nvPicPr>
          <p:cNvPr id="5" name="Picture 6" descr="C:\Users\Gayle\AppData\Local\Microsoft\Windows\INetCache\IE\IPKXSE64\TmhYX[1]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2277"/>
          <a:stretch/>
        </p:blipFill>
        <p:spPr bwMode="auto">
          <a:xfrm>
            <a:off x="3323403" y="271360"/>
            <a:ext cx="3603937" cy="49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9F6363-3ACF-499B-97FD-18B9CE102C0E}"/>
              </a:ext>
            </a:extLst>
          </p:cNvPr>
          <p:cNvSpPr txBox="1"/>
          <p:nvPr userDrawn="1"/>
        </p:nvSpPr>
        <p:spPr>
          <a:xfrm>
            <a:off x="361206" y="964531"/>
            <a:ext cx="2838211" cy="830997"/>
          </a:xfrm>
          <a:prstGeom prst="rect">
            <a:avLst/>
          </a:prstGeom>
          <a:noFill/>
          <a:ln w="28575"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Drag a check mark next to TWO things that are </a:t>
            </a:r>
            <a:r>
              <a:rPr lang="en-US" sz="1600" b="1" dirty="0">
                <a:solidFill>
                  <a:schemeClr val="tx2"/>
                </a:solidFill>
              </a:rPr>
              <a:t>not safe </a:t>
            </a:r>
            <a:r>
              <a:rPr lang="en-US" sz="1600" dirty="0">
                <a:solidFill>
                  <a:schemeClr val="tx2"/>
                </a:solidFill>
              </a:rPr>
              <a:t>for human ears. </a:t>
            </a:r>
          </a:p>
        </p:txBody>
      </p:sp>
    </p:spTree>
    <p:extLst>
      <p:ext uri="{BB962C8B-B14F-4D97-AF65-F5344CB8AC3E}">
        <p14:creationId xmlns:p14="http://schemas.microsoft.com/office/powerpoint/2010/main" val="3710801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128378" y="990599"/>
            <a:ext cx="4184542" cy="449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51435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Make a list of 5 things that you use daily that make sounds.</a:t>
            </a:r>
          </a:p>
          <a:p>
            <a:pPr marL="0" marR="0" lvl="0" indent="-51435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Choose one of these objects and try to figure out how it makes vibrations.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Here is an example:</a:t>
            </a:r>
          </a:p>
          <a:p>
            <a:pPr marL="0" marR="0" lvl="1" indent="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When you strike a drum you cause the drumhead to push inward. The drumhead then rebounds in the opposite direction. Each movement creates compressions and rarefactions.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059569AA-5A27-4D56-80C0-7CDC7CF927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0" y="0"/>
            <a:ext cx="7879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94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12668" y="768687"/>
            <a:ext cx="3994384" cy="4721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Compare the speed of </a:t>
            </a:r>
            <a:b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waves in solids, liquids and </a:t>
            </a:r>
            <a:b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gases. Place the arrows </a:t>
            </a:r>
            <a:b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next to the medium in which the </a:t>
            </a:r>
            <a:b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waves move fastest and slowest.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endParaRPr lang="en-US" sz="18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Then, explain in your own words how elasticity affects the speed of sound waves.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How could you use this information to describe what happens when you talk to a friend under the water in a pool and above the water </a:t>
            </a:r>
            <a:b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US" sz="18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 a pool?</a:t>
            </a:r>
          </a:p>
        </p:txBody>
      </p:sp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36CE5B7D-8B22-48C1-93E0-A7141431F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0" y="0"/>
            <a:ext cx="7879080" cy="54864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16B71A-A997-41ED-A934-3BC7DD2910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23" y="768687"/>
            <a:ext cx="614069" cy="6126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BB3207-D65B-45B5-9FA2-C5CEA66A35F1}"/>
              </a:ext>
            </a:extLst>
          </p:cNvPr>
          <p:cNvSpPr txBox="1"/>
          <p:nvPr userDrawn="1"/>
        </p:nvSpPr>
        <p:spPr>
          <a:xfrm>
            <a:off x="6881246" y="204325"/>
            <a:ext cx="3177153" cy="20090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SOLIDS</a:t>
            </a:r>
          </a:p>
          <a:p>
            <a:endParaRPr lang="en-US" sz="1600" dirty="0"/>
          </a:p>
          <a:p>
            <a:r>
              <a:rPr lang="en-US" sz="1600" dirty="0"/>
              <a:t>LIQUIDS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GASES</a:t>
            </a:r>
          </a:p>
          <a:p>
            <a:endParaRPr lang="en-US" sz="16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016974-81E9-47C7-A414-E0091129DB43}"/>
              </a:ext>
            </a:extLst>
          </p:cNvPr>
          <p:cNvSpPr/>
          <p:nvPr userDrawn="1"/>
        </p:nvSpPr>
        <p:spPr>
          <a:xfrm>
            <a:off x="8469822" y="453340"/>
            <a:ext cx="1255363" cy="51144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71BEE5-60C9-4EAB-B556-FEAD654829D2}"/>
              </a:ext>
            </a:extLst>
          </p:cNvPr>
          <p:cNvSpPr/>
          <p:nvPr userDrawn="1"/>
        </p:nvSpPr>
        <p:spPr>
          <a:xfrm>
            <a:off x="8469822" y="1431690"/>
            <a:ext cx="1255363" cy="51144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133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8330F8-A677-434D-8AF6-9B9FE5BBD2CF}"/>
              </a:ext>
            </a:extLst>
          </p:cNvPr>
          <p:cNvSpPr txBox="1"/>
          <p:nvPr userDrawn="1"/>
        </p:nvSpPr>
        <p:spPr>
          <a:xfrm>
            <a:off x="321013" y="136187"/>
            <a:ext cx="360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Reflect on the Essential Questions before you dive in…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A4A41-DFF7-48C0-94B2-C5A607372B27}"/>
              </a:ext>
            </a:extLst>
          </p:cNvPr>
          <p:cNvSpPr txBox="1"/>
          <p:nvPr userDrawn="1"/>
        </p:nvSpPr>
        <p:spPr>
          <a:xfrm>
            <a:off x="321013" y="960928"/>
            <a:ext cx="3608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1 . If you were quizzed today, which questions would you know the answers to already?  Click on and drag a green check mark next to those questions.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80C8D-DC47-42A6-9CA5-77F3F90DFCD0}"/>
              </a:ext>
            </a:extLst>
          </p:cNvPr>
          <p:cNvSpPr txBox="1"/>
          <p:nvPr userDrawn="1"/>
        </p:nvSpPr>
        <p:spPr>
          <a:xfrm>
            <a:off x="321012" y="2956766"/>
            <a:ext cx="3608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</a:rPr>
              <a:t>2. Which questions would you need to learn more about to answer confidently? Click on and drag a red ? next to those questions.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AF815-357E-4E8E-A104-F55480DC6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077"/>
          <a:stretch/>
        </p:blipFill>
        <p:spPr>
          <a:xfrm>
            <a:off x="4320675" y="1318343"/>
            <a:ext cx="1674246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565330-0079-476E-A4B8-06D7A9EEB0F7}"/>
              </a:ext>
            </a:extLst>
          </p:cNvPr>
          <p:cNvSpPr/>
          <p:nvPr userDrawn="1"/>
        </p:nvSpPr>
        <p:spPr>
          <a:xfrm flipH="1">
            <a:off x="5645066" y="1509132"/>
            <a:ext cx="6465158" cy="33007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E2B57F-392D-484F-ABDA-284F46603205}"/>
              </a:ext>
            </a:extLst>
          </p:cNvPr>
          <p:cNvSpPr txBox="1">
            <a:spLocks/>
          </p:cNvSpPr>
          <p:nvPr userDrawn="1"/>
        </p:nvSpPr>
        <p:spPr>
          <a:xfrm flipH="1">
            <a:off x="5847579" y="1397988"/>
            <a:ext cx="5723069" cy="4929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Essential Questions: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318FF3E5-AABB-4108-8851-897D150CD4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45948421"/>
              </p:ext>
            </p:extLst>
          </p:nvPr>
        </p:nvGraphicFramePr>
        <p:xfrm>
          <a:off x="5847579" y="1981900"/>
          <a:ext cx="6217920" cy="26883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99176516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2883734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387533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6982319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9478574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91284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What is sound?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What properties of waves affect what we hear?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71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How do sound waves travel?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What is the Doppler effect?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How do physical properties of a medium affect the speed of sound waves?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01959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AAA0B30-C2CA-4E31-AAFA-EEC2D93A8C87}"/>
              </a:ext>
            </a:extLst>
          </p:cNvPr>
          <p:cNvSpPr/>
          <p:nvPr userDrawn="1"/>
        </p:nvSpPr>
        <p:spPr>
          <a:xfrm>
            <a:off x="5889218" y="2042430"/>
            <a:ext cx="36576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04515-559A-4DCC-BB1B-9D509CF692FB}"/>
              </a:ext>
            </a:extLst>
          </p:cNvPr>
          <p:cNvSpPr/>
          <p:nvPr userDrawn="1"/>
        </p:nvSpPr>
        <p:spPr>
          <a:xfrm>
            <a:off x="5889218" y="2792693"/>
            <a:ext cx="36576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687C9-569F-4D64-914E-9F808A6FF7E1}"/>
              </a:ext>
            </a:extLst>
          </p:cNvPr>
          <p:cNvSpPr/>
          <p:nvPr userDrawn="1"/>
        </p:nvSpPr>
        <p:spPr>
          <a:xfrm>
            <a:off x="5889218" y="3542956"/>
            <a:ext cx="36576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5396C-71D8-4926-9529-3867236E821A}"/>
              </a:ext>
            </a:extLst>
          </p:cNvPr>
          <p:cNvSpPr/>
          <p:nvPr userDrawn="1"/>
        </p:nvSpPr>
        <p:spPr>
          <a:xfrm>
            <a:off x="8998770" y="2042430"/>
            <a:ext cx="36576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D852E-7EB0-4B59-AFED-57856B3CE16A}"/>
              </a:ext>
            </a:extLst>
          </p:cNvPr>
          <p:cNvSpPr/>
          <p:nvPr userDrawn="1"/>
        </p:nvSpPr>
        <p:spPr>
          <a:xfrm>
            <a:off x="8998770" y="2792693"/>
            <a:ext cx="36576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84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B 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780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AB47C-A2C2-4B73-9EFE-3E77DAEB41B9}"/>
              </a:ext>
            </a:extLst>
          </p:cNvPr>
          <p:cNvSpPr txBox="1"/>
          <p:nvPr userDrawn="1"/>
        </p:nvSpPr>
        <p:spPr>
          <a:xfrm>
            <a:off x="171318" y="816585"/>
            <a:ext cx="1182842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Think about the following riddle: </a:t>
            </a:r>
            <a:r>
              <a:rPr lang="en-US" sz="2400" b="1" i="1" kern="1200" noProof="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a tree falls in a forest and no one is there to hear it, does the falling tree make a sound? </a:t>
            </a:r>
            <a:r>
              <a:rPr lang="en-US" sz="24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Must you hear a vibration for it to be sound? Is the energy produced by the vibration a sound if no one hears it?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kern="1200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kern="1200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kern="1200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kern="1200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 your own definition for sound.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90E2F-8C09-8142-8270-5C37B472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6050" y="2145184"/>
            <a:ext cx="4567073" cy="279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327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AB47C-A2C2-4B73-9EFE-3E77DAEB41B9}"/>
              </a:ext>
            </a:extLst>
          </p:cNvPr>
          <p:cNvSpPr txBox="1"/>
          <p:nvPr userDrawn="1"/>
        </p:nvSpPr>
        <p:spPr>
          <a:xfrm>
            <a:off x="171318" y="816585"/>
            <a:ext cx="11828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rPr>
              <a:t>Think about the physical properties of sound waves including intensity, loudness, frequency and pitch. Describe how frequency and pitch are related. Describe how intensity and loudness are related.</a:t>
            </a:r>
          </a:p>
          <a:p>
            <a:endParaRPr lang="en-US" sz="2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6EA03-7CCE-8144-8B6D-2CE333CB6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5755" y="2438400"/>
            <a:ext cx="4584879" cy="271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87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AB47C-A2C2-4B73-9EFE-3E77DAEB41B9}"/>
              </a:ext>
            </a:extLst>
          </p:cNvPr>
          <p:cNvSpPr txBox="1"/>
          <p:nvPr userDrawn="1"/>
        </p:nvSpPr>
        <p:spPr>
          <a:xfrm>
            <a:off x="171318" y="816585"/>
            <a:ext cx="11828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800" kern="1200" noProof="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rPr>
              <a:t>Sound travels in waves like light or heat does, but unlike those waves sound travels by making molecules vibrate. In other words, </a:t>
            </a:r>
            <a:r>
              <a:rPr lang="en-US" sz="2800" kern="120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rPr>
              <a:t>for sound to travel there has to be something with molecules for it to travel through. Think about space. Can sound travel through space? Be sure to explain your reasoning. </a:t>
            </a:r>
            <a:endParaRPr lang="en-US" sz="2800" kern="1200" noProof="0" dirty="0">
              <a:solidFill>
                <a:schemeClr val="tx1"/>
              </a:solidFill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DD5AE-3F8D-3840-A9FD-900425745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6766" y="2920864"/>
            <a:ext cx="2828440" cy="233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5878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>
          <a:xfrm>
            <a:off x="9145" y="727428"/>
            <a:ext cx="3663695" cy="91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kern="1200" noProof="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+mn-ea"/>
                <a:cs typeface="+mn-cs"/>
              </a:rPr>
              <a:t>Complete the chart by clicking on and dragging the cards to their correct position.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B61D47-DAB5-4A3B-93A2-0E82EA7C5B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5544" y="73937"/>
            <a:ext cx="7541406" cy="53362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8A2268-BA11-48B7-B5A9-0134BC8BFE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5076" y="1466241"/>
            <a:ext cx="1365365" cy="10972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FBD990C-EE32-4992-B7DF-3C636721D0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5076" y="4067788"/>
            <a:ext cx="1365365" cy="10972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17F9FD-7AC3-498E-AC3B-50BF7D1E20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5076" y="2767014"/>
            <a:ext cx="1365365" cy="10972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1924E2-9A4E-4B59-9937-9636D19FB54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75076" y="165468"/>
            <a:ext cx="1358389" cy="1097280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2F2121C-9049-402C-9BB9-9C147829B739}"/>
              </a:ext>
            </a:extLst>
          </p:cNvPr>
          <p:cNvSpPr/>
          <p:nvPr userDrawn="1"/>
        </p:nvSpPr>
        <p:spPr>
          <a:xfrm>
            <a:off x="5928480" y="335280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E1AEE57-D759-4571-B909-69F55E30CBAE}"/>
              </a:ext>
            </a:extLst>
          </p:cNvPr>
          <p:cNvSpPr/>
          <p:nvPr userDrawn="1"/>
        </p:nvSpPr>
        <p:spPr>
          <a:xfrm>
            <a:off x="7489922" y="335280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3DD57C0-2D95-45D7-8278-2B95A5D650E3}"/>
              </a:ext>
            </a:extLst>
          </p:cNvPr>
          <p:cNvSpPr/>
          <p:nvPr userDrawn="1"/>
        </p:nvSpPr>
        <p:spPr>
          <a:xfrm>
            <a:off x="9051364" y="335280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01B1736-7C43-4510-988C-2326F4A8F8BE}"/>
              </a:ext>
            </a:extLst>
          </p:cNvPr>
          <p:cNvSpPr/>
          <p:nvPr userDrawn="1"/>
        </p:nvSpPr>
        <p:spPr>
          <a:xfrm>
            <a:off x="5939476" y="4220699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AC05C3C-03B5-4FFD-A3EB-BDE117075009}"/>
              </a:ext>
            </a:extLst>
          </p:cNvPr>
          <p:cNvSpPr/>
          <p:nvPr userDrawn="1"/>
        </p:nvSpPr>
        <p:spPr>
          <a:xfrm>
            <a:off x="7500918" y="4220699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  <a:endParaRPr lang="en-US" sz="10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6583F06-B212-4937-90E9-156F27996FB7}"/>
              </a:ext>
            </a:extLst>
          </p:cNvPr>
          <p:cNvSpPr/>
          <p:nvPr userDrawn="1"/>
        </p:nvSpPr>
        <p:spPr>
          <a:xfrm>
            <a:off x="9062360" y="4220699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179C6DF-3952-49C5-954B-1F544A11DC69}"/>
              </a:ext>
            </a:extLst>
          </p:cNvPr>
          <p:cNvSpPr/>
          <p:nvPr userDrawn="1"/>
        </p:nvSpPr>
        <p:spPr>
          <a:xfrm>
            <a:off x="10623803" y="4220699"/>
            <a:ext cx="1358389" cy="7921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Example: a young girl might have a squeaky (“high”) voice, an older man might have a deep (“low”) voice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87D905F-1FB4-4227-9A91-DC06A5FDC186}"/>
              </a:ext>
            </a:extLst>
          </p:cNvPr>
          <p:cNvSpPr/>
          <p:nvPr userDrawn="1"/>
        </p:nvSpPr>
        <p:spPr>
          <a:xfrm>
            <a:off x="5948902" y="2948078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  <a:endParaRPr lang="en-US" sz="10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1DEF43C-0AA1-46DA-960C-BFBFCB72B615}"/>
              </a:ext>
            </a:extLst>
          </p:cNvPr>
          <p:cNvSpPr/>
          <p:nvPr userDrawn="1"/>
        </p:nvSpPr>
        <p:spPr>
          <a:xfrm>
            <a:off x="7510344" y="2948078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321D84A-7730-4E09-AC29-7EA86FF96A66}"/>
              </a:ext>
            </a:extLst>
          </p:cNvPr>
          <p:cNvSpPr/>
          <p:nvPr userDrawn="1"/>
        </p:nvSpPr>
        <p:spPr>
          <a:xfrm>
            <a:off x="9071786" y="2948078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7D2A5C8-374D-4830-8B3E-6CDE486ED517}"/>
              </a:ext>
            </a:extLst>
          </p:cNvPr>
          <p:cNvSpPr/>
          <p:nvPr userDrawn="1"/>
        </p:nvSpPr>
        <p:spPr>
          <a:xfrm>
            <a:off x="10633229" y="2948078"/>
            <a:ext cx="1358389" cy="7921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50Hz =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50 vibrations per second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D1211120-3410-4CD9-AEDC-E39E16E06B43}"/>
              </a:ext>
            </a:extLst>
          </p:cNvPr>
          <p:cNvSpPr/>
          <p:nvPr userDrawn="1"/>
        </p:nvSpPr>
        <p:spPr>
          <a:xfrm>
            <a:off x="5939475" y="1637747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0E9D778-F628-4909-A4E5-1D796EBDDDC7}"/>
              </a:ext>
            </a:extLst>
          </p:cNvPr>
          <p:cNvSpPr/>
          <p:nvPr userDrawn="1"/>
        </p:nvSpPr>
        <p:spPr>
          <a:xfrm>
            <a:off x="7500917" y="1637747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  <a:endParaRPr lang="en-US" sz="850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316F683-425E-4FAB-BE5B-5BD514549FBA}"/>
              </a:ext>
            </a:extLst>
          </p:cNvPr>
          <p:cNvSpPr/>
          <p:nvPr userDrawn="1"/>
        </p:nvSpPr>
        <p:spPr>
          <a:xfrm>
            <a:off x="9062359" y="1637747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Description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9D55505-621F-4832-882D-A489EFC84F0A}"/>
              </a:ext>
            </a:extLst>
          </p:cNvPr>
          <p:cNvSpPr/>
          <p:nvPr userDrawn="1"/>
        </p:nvSpPr>
        <p:spPr>
          <a:xfrm>
            <a:off x="10623802" y="1637747"/>
            <a:ext cx="1358389" cy="7921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entury Gothic" charset="0"/>
                <a:cs typeface="Century Gothic" charset="0"/>
              </a:rPr>
              <a:t>Maximum safe level is 85 dB</a:t>
            </a:r>
          </a:p>
        </p:txBody>
      </p:sp>
      <p:pic>
        <p:nvPicPr>
          <p:cNvPr id="119" name="Picture 1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F6615F-D02C-4107-AD1F-EDC167B593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55" y="774255"/>
            <a:ext cx="614069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7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Look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4472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FE12A7-0CC0-4AD0-B3E7-405C9F2EF093}"/>
              </a:ext>
            </a:extLst>
          </p:cNvPr>
          <p:cNvSpPr txBox="1"/>
          <p:nvPr userDrawn="1"/>
        </p:nvSpPr>
        <p:spPr>
          <a:xfrm>
            <a:off x="4753789" y="1842721"/>
            <a:ext cx="2018485" cy="781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Drag the correct</a:t>
            </a:r>
          </a:p>
          <a:p>
            <a:pPr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 here. </a:t>
            </a: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3887E-130E-4D35-8726-0E0F13C3FC35}"/>
              </a:ext>
            </a:extLst>
          </p:cNvPr>
          <p:cNvSpPr txBox="1"/>
          <p:nvPr userDrawn="1"/>
        </p:nvSpPr>
        <p:spPr>
          <a:xfrm>
            <a:off x="7273082" y="1842721"/>
            <a:ext cx="2018485" cy="781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Drag the correct</a:t>
            </a:r>
          </a:p>
          <a:p>
            <a:pPr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 here. </a:t>
            </a: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0185A-DBFC-4CA2-9A71-8C45D6284905}"/>
              </a:ext>
            </a:extLst>
          </p:cNvPr>
          <p:cNvSpPr txBox="1"/>
          <p:nvPr userDrawn="1"/>
        </p:nvSpPr>
        <p:spPr>
          <a:xfrm>
            <a:off x="9792375" y="1842721"/>
            <a:ext cx="2018485" cy="781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Drag the correct</a:t>
            </a:r>
          </a:p>
          <a:p>
            <a:pPr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 here. </a:t>
            </a: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30DA3-2DB8-4EE7-8101-8F723C6FF95E}"/>
              </a:ext>
            </a:extLst>
          </p:cNvPr>
          <p:cNvSpPr txBox="1"/>
          <p:nvPr userDrawn="1"/>
        </p:nvSpPr>
        <p:spPr>
          <a:xfrm>
            <a:off x="0" y="695816"/>
            <a:ext cx="4294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Click on and drag each card to its correct location.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54EAC-D0B6-469B-A7AE-E652F9FACCEC}"/>
              </a:ext>
            </a:extLst>
          </p:cNvPr>
          <p:cNvSpPr txBox="1"/>
          <p:nvPr userDrawn="1"/>
        </p:nvSpPr>
        <p:spPr>
          <a:xfrm>
            <a:off x="7272665" y="4259411"/>
            <a:ext cx="2011680" cy="896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Example of a location where it can be observed.</a:t>
            </a: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5C1FF-81BD-4B8D-96E5-1BE2C4D97447}"/>
              </a:ext>
            </a:extLst>
          </p:cNvPr>
          <p:cNvSpPr txBox="1"/>
          <p:nvPr userDrawn="1"/>
        </p:nvSpPr>
        <p:spPr>
          <a:xfrm>
            <a:off x="4753789" y="957950"/>
            <a:ext cx="2018485" cy="634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Plates that collide together</a:t>
            </a:r>
            <a:endParaRPr lang="en-US" sz="112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12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A0B09-09C9-42C9-9061-EAAB0DB13901}"/>
              </a:ext>
            </a:extLst>
          </p:cNvPr>
          <p:cNvSpPr txBox="1"/>
          <p:nvPr userDrawn="1"/>
        </p:nvSpPr>
        <p:spPr>
          <a:xfrm>
            <a:off x="9808757" y="957950"/>
            <a:ext cx="2018485" cy="634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Plates slide by each other</a:t>
            </a:r>
          </a:p>
          <a:p>
            <a:pPr lvl="0"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9663D-24F4-4665-9FD8-C90688B8FDEA}"/>
              </a:ext>
            </a:extLst>
          </p:cNvPr>
          <p:cNvSpPr txBox="1"/>
          <p:nvPr userDrawn="1"/>
        </p:nvSpPr>
        <p:spPr>
          <a:xfrm>
            <a:off x="9808756" y="4259411"/>
            <a:ext cx="2011680" cy="896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Example of a location where it can be observed.</a:t>
            </a: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54226-A473-414D-B1F2-9FBF43CA4D64}"/>
              </a:ext>
            </a:extLst>
          </p:cNvPr>
          <p:cNvSpPr txBox="1"/>
          <p:nvPr userDrawn="1"/>
        </p:nvSpPr>
        <p:spPr>
          <a:xfrm>
            <a:off x="7255473" y="957950"/>
            <a:ext cx="2025312" cy="634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Plates that separate from each other</a:t>
            </a:r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E1003-58CB-40E6-8AC5-ED38AE9783D3}"/>
              </a:ext>
            </a:extLst>
          </p:cNvPr>
          <p:cNvSpPr txBox="1"/>
          <p:nvPr userDrawn="1"/>
        </p:nvSpPr>
        <p:spPr>
          <a:xfrm>
            <a:off x="4747459" y="4259411"/>
            <a:ext cx="2011680" cy="896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Example of a location where it can be observed.</a:t>
            </a:r>
          </a:p>
          <a:p>
            <a:pPr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C8B88-23BB-4DCD-A7A8-4DFE35E43D6F}"/>
              </a:ext>
            </a:extLst>
          </p:cNvPr>
          <p:cNvSpPr txBox="1"/>
          <p:nvPr userDrawn="1"/>
        </p:nvSpPr>
        <p:spPr>
          <a:xfrm>
            <a:off x="7272665" y="3263267"/>
            <a:ext cx="2011680" cy="896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usually forms/occurs here? </a:t>
            </a:r>
          </a:p>
          <a:p>
            <a:pPr lvl="0"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D333F-24BA-4294-9DD9-BBD1EBBB45D9}"/>
              </a:ext>
            </a:extLst>
          </p:cNvPr>
          <p:cNvSpPr txBox="1"/>
          <p:nvPr userDrawn="1"/>
        </p:nvSpPr>
        <p:spPr>
          <a:xfrm>
            <a:off x="9819122" y="3263267"/>
            <a:ext cx="2011680" cy="896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112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usually forms/occurs here? </a:t>
            </a:r>
          </a:p>
          <a:p>
            <a:pPr lvl="0"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algn="ctr"/>
            <a:endParaRPr lang="en-US" sz="112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07C17F0-A380-4AFD-B876-B234017795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0802851"/>
              </p:ext>
            </p:extLst>
          </p:nvPr>
        </p:nvGraphicFramePr>
        <p:xfrm>
          <a:off x="4676668" y="859603"/>
          <a:ext cx="223859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590">
                  <a:extLst>
                    <a:ext uri="{9D8B030D-6E8A-4147-A177-3AD203B41FA5}">
                      <a16:colId xmlns:a16="http://schemas.microsoft.com/office/drawing/2014/main" val="2188364437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293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258164"/>
                  </a:ext>
                </a:extLst>
              </a:tr>
              <a:tr h="21031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917705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61756EFA-452E-412B-B858-85CBB4DB43D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46310108"/>
              </p:ext>
            </p:extLst>
          </p:nvPr>
        </p:nvGraphicFramePr>
        <p:xfrm>
          <a:off x="7159210" y="859603"/>
          <a:ext cx="223859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590">
                  <a:extLst>
                    <a:ext uri="{9D8B030D-6E8A-4147-A177-3AD203B41FA5}">
                      <a16:colId xmlns:a16="http://schemas.microsoft.com/office/drawing/2014/main" val="2188364437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293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Divergent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258164"/>
                  </a:ext>
                </a:extLst>
              </a:tr>
              <a:tr h="21031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917705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08EFC20-F4F2-4891-A219-58E06CE0B2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1938878"/>
              </p:ext>
            </p:extLst>
          </p:nvPr>
        </p:nvGraphicFramePr>
        <p:xfrm>
          <a:off x="9682322" y="859603"/>
          <a:ext cx="223859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590">
                  <a:extLst>
                    <a:ext uri="{9D8B030D-6E8A-4147-A177-3AD203B41FA5}">
                      <a16:colId xmlns:a16="http://schemas.microsoft.com/office/drawing/2014/main" val="2188364437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3293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258164"/>
                  </a:ext>
                </a:extLst>
              </a:tr>
              <a:tr h="21031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91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447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513D97-490B-44B5-867D-55A05FC5D8DC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687438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31A5E3-8999-4781-B933-CAF160555BEA}"/>
              </a:ext>
            </a:extLst>
          </p:cNvPr>
          <p:cNvSpPr/>
          <p:nvPr userDrawn="1"/>
        </p:nvSpPr>
        <p:spPr>
          <a:xfrm>
            <a:off x="4456585" y="0"/>
            <a:ext cx="7570100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Give your best answer to...</a:t>
            </a:r>
            <a:b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Define sound.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Explain how sound waves travel.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DDC1D-17B0-437B-838A-CEB14F207E34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031673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31A5E3-8999-4781-B933-CAF160555BEA}"/>
              </a:ext>
            </a:extLst>
          </p:cNvPr>
          <p:cNvSpPr/>
          <p:nvPr userDrawn="1"/>
        </p:nvSpPr>
        <p:spPr>
          <a:xfrm>
            <a:off x="4456585" y="201478"/>
            <a:ext cx="75701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is-IS" sz="1800" b="1" dirty="0">
                <a:latin typeface="Verdana" panose="020B0604030504040204" pitchFamily="34" charset="0"/>
                <a:ea typeface="Verdana" panose="020B0604030504040204" pitchFamily="34" charset="0"/>
              </a:rPr>
              <a:t>Give your best answer to...</a:t>
            </a:r>
            <a:br>
              <a:rPr lang="is-IS" sz="1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3. Describe the physical properties of a medium and explain its effect on the wave’s speed.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4. Compare the properties of waves that affect what we hear.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s-IS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DDC1D-17B0-437B-838A-CEB14F207E34}"/>
              </a:ext>
            </a:extLst>
          </p:cNvPr>
          <p:cNvSpPr/>
          <p:nvPr userDrawn="1"/>
        </p:nvSpPr>
        <p:spPr>
          <a:xfrm>
            <a:off x="-1" y="2348134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Check for Understanding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0B519-265D-42DA-A4C6-D26CFCE2BA52}"/>
              </a:ext>
            </a:extLst>
          </p:cNvPr>
          <p:cNvSpPr txBox="1"/>
          <p:nvPr userDrawn="1"/>
        </p:nvSpPr>
        <p:spPr>
          <a:xfrm>
            <a:off x="4456585" y="1078867"/>
            <a:ext cx="7438959" cy="2113784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>
                <a:latin typeface="Verdana" panose="020B0604030504040204" pitchFamily="34" charset="0"/>
              </a:rPr>
              <a:t>The elasticity, __________, and ____________ of a _________ changes the wave’s speed. The more elastic the medium (solid), the ________ the waves.  The more dense the medium (solid), the _________the waves.  The warmer the medium, the __________ the waves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50B74-4BAD-4E87-A22D-5C9CFEA4D6D7}"/>
              </a:ext>
            </a:extLst>
          </p:cNvPr>
          <p:cNvSpPr txBox="1"/>
          <p:nvPr userDrawn="1"/>
        </p:nvSpPr>
        <p:spPr>
          <a:xfrm>
            <a:off x="4456585" y="3548463"/>
            <a:ext cx="7438959" cy="1698285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Verdana" panose="020B0604030504040204" pitchFamily="34" charset="0"/>
              </a:rPr>
              <a:t>___________ measures the amount of energy, __________ measure what we hear, ___________ is the number of vibrations/second, and ________ is how high/low the sound seems.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402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C75C0A-823E-4301-80B2-57CDFD64CD77}"/>
              </a:ext>
            </a:extLst>
          </p:cNvPr>
          <p:cNvSpPr/>
          <p:nvPr userDrawn="1"/>
        </p:nvSpPr>
        <p:spPr>
          <a:xfrm>
            <a:off x="0" y="2249413"/>
            <a:ext cx="4309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Still have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DB70D-2861-44B1-B290-22BAD61EB16B}"/>
              </a:ext>
            </a:extLst>
          </p:cNvPr>
          <p:cNvSpPr txBox="1"/>
          <p:nvPr userDrawn="1"/>
        </p:nvSpPr>
        <p:spPr>
          <a:xfrm>
            <a:off x="4467109" y="648771"/>
            <a:ext cx="7660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Which essential questions do you still need help to understand?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8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338720" y="447627"/>
            <a:ext cx="3570214" cy="32162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Vibrations that travel through the air or other media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When these vibrations reach the air near your ears you hear the sound.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377341-4721-4852-8517-29065AC9B1B5}"/>
              </a:ext>
            </a:extLst>
          </p:cNvPr>
          <p:cNvGrpSpPr/>
          <p:nvPr userDrawn="1"/>
        </p:nvGrpSpPr>
        <p:grpSpPr>
          <a:xfrm>
            <a:off x="6333893" y="892096"/>
            <a:ext cx="4921805" cy="4075869"/>
            <a:chOff x="7878413" y="1215025"/>
            <a:chExt cx="2660239" cy="2203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6A84E6-20E9-4BB4-B7E6-50DB49D484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413" y="1215025"/>
              <a:ext cx="2660239" cy="22030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Image result for sound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3" t="54744" r="28607" b="20244"/>
            <a:stretch/>
          </p:blipFill>
          <p:spPr bwMode="auto">
            <a:xfrm>
              <a:off x="8631511" y="2486351"/>
              <a:ext cx="1159334" cy="60182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AA893DF-534A-435A-988B-B037845B44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593B4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8583" l="10000" r="90000">
                        <a14:foregroundMark x1="34766" y1="8146" x2="34766" y2="8146"/>
                        <a14:foregroundMark x1="50781" y1="90201" x2="50781" y2="90201"/>
                        <a14:foregroundMark x1="48594" y1="94923" x2="48594" y2="94923"/>
                        <a14:foregroundMark x1="55391" y1="97403" x2="55391" y2="97403"/>
                        <a14:foregroundMark x1="80547" y1="98111" x2="80547" y2="98111"/>
                        <a14:foregroundMark x1="55313" y1="98583" x2="55313" y2="98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3827" y="2136217"/>
            <a:ext cx="5062850" cy="335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391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8407153" y="408372"/>
            <a:ext cx="3373515" cy="4563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Radiation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 transmitted in waves or a stream of particles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Travels through space and other types of matter</a:t>
            </a:r>
          </a:p>
        </p:txBody>
      </p:sp>
      <p:pic>
        <p:nvPicPr>
          <p:cNvPr id="5" name="Picture 4" descr="http://i.stack.imgur.com/1LHed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675" y="780190"/>
            <a:ext cx="5702920" cy="2856998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712A75-FB4B-4DB5-A2B5-C866C05925E0}"/>
              </a:ext>
            </a:extLst>
          </p:cNvPr>
          <p:cNvSpPr/>
          <p:nvPr userDrawn="1"/>
        </p:nvSpPr>
        <p:spPr>
          <a:xfrm>
            <a:off x="564510" y="3641299"/>
            <a:ext cx="2834640" cy="1458687"/>
          </a:xfrm>
          <a:prstGeom prst="roundRect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algn="ctr"/>
            <a:r>
              <a:rPr lang="en-US" sz="1400">
                <a:solidFill>
                  <a:srgbClr val="9900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radiation?</a:t>
            </a:r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7A3D58-EB39-45A1-8886-10DA9061862C}"/>
              </a:ext>
            </a:extLst>
          </p:cNvPr>
          <p:cNvSpPr/>
          <p:nvPr userDrawn="1"/>
        </p:nvSpPr>
        <p:spPr>
          <a:xfrm>
            <a:off x="4366768" y="3637188"/>
            <a:ext cx="2834640" cy="1458687"/>
          </a:xfrm>
          <a:prstGeom prst="roundRect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algn="ctr"/>
            <a:r>
              <a:rPr lang="en-US" sz="1400">
                <a:solidFill>
                  <a:srgbClr val="9900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 does this image show radiation?</a:t>
            </a:r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24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8306886" y="470517"/>
            <a:ext cx="3518170" cy="454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Convection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transfer of thermal energy through a fluid (gas or liquid)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Due to differences in density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fluid rises while cold fluid sinks.  </a:t>
            </a:r>
          </a:p>
        </p:txBody>
      </p:sp>
      <p:pic>
        <p:nvPicPr>
          <p:cNvPr id="5" name="Picture 4" descr="https://upload.wikimedia.org/wikipedia/commons/thumb/f/f5/ConvectionCells.svg/1280px-ConvectionCells.sv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944" y="1425346"/>
            <a:ext cx="4078157" cy="293754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797123" y="1003239"/>
            <a:ext cx="3217797" cy="400110"/>
          </a:xfrm>
          <a:prstGeom prst="rect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Red (hot) rises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97123" y="4384891"/>
            <a:ext cx="3217797" cy="400110"/>
          </a:xfrm>
          <a:prstGeom prst="rect">
            <a:avLst/>
          </a:prstGeom>
          <a:solidFill>
            <a:srgbClr val="00B0F0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</a:rPr>
              <a:t>Blue (cold) sinks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BE067A-3C04-4A51-99B6-489815CC99AC}"/>
              </a:ext>
            </a:extLst>
          </p:cNvPr>
          <p:cNvSpPr/>
          <p:nvPr userDrawn="1"/>
        </p:nvSpPr>
        <p:spPr>
          <a:xfrm>
            <a:off x="4873841" y="1003240"/>
            <a:ext cx="2672178" cy="3781762"/>
          </a:xfrm>
          <a:prstGeom prst="roundRect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210CD-5A4E-4903-8D0E-F3B57928EF56}"/>
              </a:ext>
            </a:extLst>
          </p:cNvPr>
          <p:cNvSpPr txBox="1"/>
          <p:nvPr userDrawn="1"/>
        </p:nvSpPr>
        <p:spPr>
          <a:xfrm>
            <a:off x="4873841" y="1003239"/>
            <a:ext cx="26721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900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convection?</a:t>
            </a: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1400" dirty="0">
                <a:solidFill>
                  <a:srgbClr val="9900C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 does this image show convection?</a:t>
            </a:r>
          </a:p>
        </p:txBody>
      </p:sp>
    </p:spTree>
    <p:extLst>
      <p:ext uri="{BB962C8B-B14F-4D97-AF65-F5344CB8AC3E}">
        <p14:creationId xmlns:p14="http://schemas.microsoft.com/office/powerpoint/2010/main" val="10285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 userDrawn="1"/>
        </p:nvSpPr>
        <p:spPr>
          <a:xfrm>
            <a:off x="416528" y="880442"/>
            <a:ext cx="6321624" cy="4011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Conduction 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movement of heat or electricity through matter</a:t>
            </a:r>
          </a:p>
          <a:p>
            <a:pPr marL="210312" marR="0" lvl="0" indent="-210312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Solids are good  conductors, particularly  metals. </a:t>
            </a:r>
          </a:p>
        </p:txBody>
      </p:sp>
      <p:pic>
        <p:nvPicPr>
          <p:cNvPr id="5" name="Picture 2" descr="http://upload.wikimedia.org/wikipedia/commons/d/d8/Cup_for_Heat_Conduction_2010-08-17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4351" y="2379215"/>
            <a:ext cx="2110557" cy="2643165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5DA5A1-5D14-41A7-A578-EE36187724BA}"/>
              </a:ext>
            </a:extLst>
          </p:cNvPr>
          <p:cNvSpPr txBox="1">
            <a:spLocks/>
          </p:cNvSpPr>
          <p:nvPr userDrawn="1"/>
        </p:nvSpPr>
        <p:spPr>
          <a:xfrm>
            <a:off x="8306886" y="470517"/>
            <a:ext cx="2683669" cy="454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conduction?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the image to the left show conduction?</a:t>
            </a:r>
          </a:p>
        </p:txBody>
      </p:sp>
    </p:spTree>
    <p:extLst>
      <p:ext uri="{BB962C8B-B14F-4D97-AF65-F5344CB8AC3E}">
        <p14:creationId xmlns:p14="http://schemas.microsoft.com/office/powerpoint/2010/main" val="188142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02637" y="650057"/>
            <a:ext cx="4086808" cy="317317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How Sound Travels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 waves carry energy through a medium (solid, liquid or gas) without the particles of the medium traveling along.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 travels as a longitudinal wave.</a:t>
            </a:r>
          </a:p>
        </p:txBody>
      </p:sp>
      <p:pic>
        <p:nvPicPr>
          <p:cNvPr id="5" name="Picture 2" descr="Image result for sound wave diagram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rgbClr val="F3A32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648332" y="1572322"/>
            <a:ext cx="7203249" cy="152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56AD0-FBDE-4FA8-8303-E7F08E6AA2BB}"/>
              </a:ext>
            </a:extLst>
          </p:cNvPr>
          <p:cNvSpPr txBox="1"/>
          <p:nvPr userDrawn="1"/>
        </p:nvSpPr>
        <p:spPr>
          <a:xfrm>
            <a:off x="4872274" y="3453901"/>
            <a:ext cx="675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What is a medium?</a:t>
            </a:r>
          </a:p>
        </p:txBody>
      </p:sp>
    </p:spTree>
    <p:extLst>
      <p:ext uri="{BB962C8B-B14F-4D97-AF65-F5344CB8AC3E}">
        <p14:creationId xmlns:p14="http://schemas.microsoft.com/office/powerpoint/2010/main" val="354299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36722" y="645312"/>
            <a:ext cx="4263124" cy="41765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How Sounds are Made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Longitudinal waves are generated when a source of energy forces the matter in a medium to vibrate.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This back-and-forth motion pushes air particles together, generating a </a:t>
            </a: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compression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, or moves the particles apart, generating a </a:t>
            </a: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rarefaction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D52B4-566E-4AE9-A25D-70D953EC2EE0}"/>
              </a:ext>
            </a:extLst>
          </p:cNvPr>
          <p:cNvSpPr txBox="1"/>
          <p:nvPr userDrawn="1"/>
        </p:nvSpPr>
        <p:spPr>
          <a:xfrm>
            <a:off x="7207718" y="5027938"/>
            <a:ext cx="49475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Image: by </a:t>
            </a:r>
            <a:r>
              <a:rPr lang="en-US" sz="800" dirty="0" err="1"/>
              <a:t>Helihark</a:t>
            </a:r>
            <a:r>
              <a:rPr lang="en-US" sz="800" dirty="0"/>
              <a:t>. Source: commons.wikimedia.org/wiki/</a:t>
            </a:r>
            <a:r>
              <a:rPr lang="en-US" sz="800" dirty="0" err="1"/>
              <a:t>File:Tuning-fork.jpg</a:t>
            </a:r>
            <a:r>
              <a:rPr lang="en-US" sz="800" dirty="0"/>
              <a:t>. CC BY-SA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61E97-4E54-4E1A-AD9C-510C508A4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3" b="95979" l="3636" r="94182">
                        <a14:foregroundMark x1="79636" y1="4826" x2="79636" y2="4826"/>
                        <a14:foregroundMark x1="80000" y1="2413" x2="80000" y2="2413"/>
                        <a14:foregroundMark x1="94545" y1="8311" x2="94545" y2="8311"/>
                        <a14:foregroundMark x1="9455" y1="89812" x2="9455" y2="89812"/>
                        <a14:foregroundMark x1="10909" y1="92225" x2="10909" y2="92225"/>
                        <a14:foregroundMark x1="8364" y1="95979" x2="8364" y2="95979"/>
                        <a14:foregroundMark x1="3636" y1="93834" x2="3636" y2="93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68" y="1416576"/>
            <a:ext cx="1331759" cy="18063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7D544-2487-498F-970D-19186C6DB711}"/>
              </a:ext>
            </a:extLst>
          </p:cNvPr>
          <p:cNvGrpSpPr/>
          <p:nvPr/>
        </p:nvGrpSpPr>
        <p:grpSpPr>
          <a:xfrm>
            <a:off x="7301539" y="1889871"/>
            <a:ext cx="4400135" cy="640080"/>
            <a:chOff x="1190368" y="4391179"/>
            <a:chExt cx="4254843" cy="64008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31F07C-9C19-4BDD-B443-6C4F9EFECE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0368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240671D-D17F-47D2-BD1F-0E4D473941AE}"/>
                </a:ext>
              </a:extLst>
            </p:cNvPr>
            <p:cNvCxnSpPr>
              <a:cxnSpLocks/>
            </p:cNvCxnSpPr>
            <p:nvPr/>
          </p:nvCxnSpPr>
          <p:spPr>
            <a:xfrm>
              <a:off x="1236448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10579F-65F7-481B-8DBC-9A5477B63D89}"/>
                </a:ext>
              </a:extLst>
            </p:cNvPr>
            <p:cNvCxnSpPr>
              <a:cxnSpLocks/>
            </p:cNvCxnSpPr>
            <p:nvPr/>
          </p:nvCxnSpPr>
          <p:spPr>
            <a:xfrm>
              <a:off x="1282528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C101A2-6004-4F8F-829F-870F13E16EF2}"/>
                </a:ext>
              </a:extLst>
            </p:cNvPr>
            <p:cNvCxnSpPr>
              <a:cxnSpLocks/>
            </p:cNvCxnSpPr>
            <p:nvPr/>
          </p:nvCxnSpPr>
          <p:spPr>
            <a:xfrm>
              <a:off x="1328608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E32FDC8-22A3-4B06-A01C-81DB53182AC1}"/>
                </a:ext>
              </a:extLst>
            </p:cNvPr>
            <p:cNvCxnSpPr>
              <a:cxnSpLocks/>
            </p:cNvCxnSpPr>
            <p:nvPr/>
          </p:nvCxnSpPr>
          <p:spPr>
            <a:xfrm>
              <a:off x="1420769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6FDBC9-7F2A-425F-978A-3E54A59762D1}"/>
                </a:ext>
              </a:extLst>
            </p:cNvPr>
            <p:cNvCxnSpPr>
              <a:cxnSpLocks/>
            </p:cNvCxnSpPr>
            <p:nvPr/>
          </p:nvCxnSpPr>
          <p:spPr>
            <a:xfrm>
              <a:off x="1374688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EF51FC-FB0B-440E-ACEC-98AB21F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2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0D9DD0-7E72-42CA-A2A7-CB66D5D17C52}"/>
                </a:ext>
              </a:extLst>
            </p:cNvPr>
            <p:cNvCxnSpPr>
              <a:cxnSpLocks/>
            </p:cNvCxnSpPr>
            <p:nvPr/>
          </p:nvCxnSpPr>
          <p:spPr>
            <a:xfrm>
              <a:off x="2248006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622BB2F-8680-4E3F-94F2-944D55C75DA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97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2B39E7-60A8-4819-B0CC-C0BB780FB987}"/>
                </a:ext>
              </a:extLst>
            </p:cNvPr>
            <p:cNvCxnSpPr>
              <a:cxnSpLocks/>
            </p:cNvCxnSpPr>
            <p:nvPr/>
          </p:nvCxnSpPr>
          <p:spPr>
            <a:xfrm>
              <a:off x="2451211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BD5E2B-942C-4C2B-B0E8-9A961A30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44802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AD9C8E-E4C6-4398-B7A6-68C85F0E059B}"/>
                </a:ext>
              </a:extLst>
            </p:cNvPr>
            <p:cNvCxnSpPr>
              <a:cxnSpLocks/>
            </p:cNvCxnSpPr>
            <p:nvPr/>
          </p:nvCxnSpPr>
          <p:spPr>
            <a:xfrm>
              <a:off x="2654416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703143-7D2B-4BDF-BA3D-379517B846C5}"/>
                </a:ext>
              </a:extLst>
            </p:cNvPr>
            <p:cNvCxnSpPr>
              <a:cxnSpLocks/>
            </p:cNvCxnSpPr>
            <p:nvPr/>
          </p:nvCxnSpPr>
          <p:spPr>
            <a:xfrm>
              <a:off x="2700483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0AC2A3-959C-4843-9D0D-84E5D53DEE80}"/>
                </a:ext>
              </a:extLst>
            </p:cNvPr>
            <p:cNvCxnSpPr>
              <a:cxnSpLocks/>
            </p:cNvCxnSpPr>
            <p:nvPr/>
          </p:nvCxnSpPr>
          <p:spPr>
            <a:xfrm>
              <a:off x="2746550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B04E7C-E9B5-464B-BF2A-1599D3B8C6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2617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83D42C-74D7-4E70-9D28-DE56E14B1449}"/>
                </a:ext>
              </a:extLst>
            </p:cNvPr>
            <p:cNvCxnSpPr>
              <a:cxnSpLocks/>
            </p:cNvCxnSpPr>
            <p:nvPr/>
          </p:nvCxnSpPr>
          <p:spPr>
            <a:xfrm>
              <a:off x="2838684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BE1163-E603-4BC8-8451-7454F27E1EF7}"/>
                </a:ext>
              </a:extLst>
            </p:cNvPr>
            <p:cNvCxnSpPr>
              <a:cxnSpLocks/>
            </p:cNvCxnSpPr>
            <p:nvPr/>
          </p:nvCxnSpPr>
          <p:spPr>
            <a:xfrm>
              <a:off x="2884752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7E256FD-B67D-41EB-932A-4A0CB6F5F26A}"/>
                </a:ext>
              </a:extLst>
            </p:cNvPr>
            <p:cNvCxnSpPr>
              <a:cxnSpLocks/>
            </p:cNvCxnSpPr>
            <p:nvPr/>
          </p:nvCxnSpPr>
          <p:spPr>
            <a:xfrm>
              <a:off x="3135392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0C19677-9188-4FE8-B60E-5DEC1DD1416D}"/>
                </a:ext>
              </a:extLst>
            </p:cNvPr>
            <p:cNvCxnSpPr>
              <a:cxnSpLocks/>
            </p:cNvCxnSpPr>
            <p:nvPr/>
          </p:nvCxnSpPr>
          <p:spPr>
            <a:xfrm>
              <a:off x="3745006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F53EF7-BD43-43F1-9F41-1C169A899C45}"/>
                </a:ext>
              </a:extLst>
            </p:cNvPr>
            <p:cNvCxnSpPr>
              <a:cxnSpLocks/>
            </p:cNvCxnSpPr>
            <p:nvPr/>
          </p:nvCxnSpPr>
          <p:spPr>
            <a:xfrm>
              <a:off x="3338597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F56FB5D-DAAB-47BA-8197-B5F17F8B3C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8211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2069C9-B269-4CF7-95AA-8A3F4E984953}"/>
                </a:ext>
              </a:extLst>
            </p:cNvPr>
            <p:cNvCxnSpPr>
              <a:cxnSpLocks/>
            </p:cNvCxnSpPr>
            <p:nvPr/>
          </p:nvCxnSpPr>
          <p:spPr>
            <a:xfrm>
              <a:off x="3541802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46ACA1-59C0-47C8-9C72-FF0703EE715A}"/>
                </a:ext>
              </a:extLst>
            </p:cNvPr>
            <p:cNvCxnSpPr>
              <a:cxnSpLocks/>
            </p:cNvCxnSpPr>
            <p:nvPr/>
          </p:nvCxnSpPr>
          <p:spPr>
            <a:xfrm>
              <a:off x="4167892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8C194D-E481-4640-93EF-C71D4A05B487}"/>
                </a:ext>
              </a:extLst>
            </p:cNvPr>
            <p:cNvCxnSpPr>
              <a:cxnSpLocks/>
            </p:cNvCxnSpPr>
            <p:nvPr/>
          </p:nvCxnSpPr>
          <p:spPr>
            <a:xfrm>
              <a:off x="4212311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71862A2-FE75-46C1-B40E-44A8D28F3C66}"/>
                </a:ext>
              </a:extLst>
            </p:cNvPr>
            <p:cNvCxnSpPr>
              <a:cxnSpLocks/>
            </p:cNvCxnSpPr>
            <p:nvPr/>
          </p:nvCxnSpPr>
          <p:spPr>
            <a:xfrm>
              <a:off x="4256730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95B5C1E-74F0-4C84-B5AC-EFAFBC28291F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49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968ACB9-461B-42DC-B890-021367FC339D}"/>
                </a:ext>
              </a:extLst>
            </p:cNvPr>
            <p:cNvCxnSpPr>
              <a:cxnSpLocks/>
            </p:cNvCxnSpPr>
            <p:nvPr/>
          </p:nvCxnSpPr>
          <p:spPr>
            <a:xfrm>
              <a:off x="4345568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7C15E7-8B5C-4E4A-B2FE-BE4100815EA2}"/>
                </a:ext>
              </a:extLst>
            </p:cNvPr>
            <p:cNvCxnSpPr>
              <a:cxnSpLocks/>
            </p:cNvCxnSpPr>
            <p:nvPr/>
          </p:nvCxnSpPr>
          <p:spPr>
            <a:xfrm>
              <a:off x="4389989" y="4391179"/>
              <a:ext cx="0" cy="640080"/>
            </a:xfrm>
            <a:prstGeom prst="line">
              <a:avLst/>
            </a:prstGeom>
            <a:ln w="28575">
              <a:solidFill>
                <a:srgbClr val="164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DA8EED3-CAA7-4C4B-93E8-352F0084B06B}"/>
                </a:ext>
              </a:extLst>
            </p:cNvPr>
            <p:cNvCxnSpPr>
              <a:cxnSpLocks/>
            </p:cNvCxnSpPr>
            <p:nvPr/>
          </p:nvCxnSpPr>
          <p:spPr>
            <a:xfrm>
              <a:off x="4632392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A8217C3-6EF3-44E2-9C7A-AEB0AA8439D3}"/>
                </a:ext>
              </a:extLst>
            </p:cNvPr>
            <p:cNvCxnSpPr>
              <a:cxnSpLocks/>
            </p:cNvCxnSpPr>
            <p:nvPr/>
          </p:nvCxnSpPr>
          <p:spPr>
            <a:xfrm>
              <a:off x="5242006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CCD308A-5381-4EFB-BF4E-D1D03BF6C98A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97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6BC93A-0A90-446D-B5D2-0253D2207665}"/>
                </a:ext>
              </a:extLst>
            </p:cNvPr>
            <p:cNvCxnSpPr>
              <a:cxnSpLocks/>
            </p:cNvCxnSpPr>
            <p:nvPr/>
          </p:nvCxnSpPr>
          <p:spPr>
            <a:xfrm>
              <a:off x="5445211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318294-A1EB-4648-91A4-4AD2EC37B073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01" y="4391179"/>
              <a:ext cx="0" cy="6400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B5E81F-F015-41A8-B686-27737A4B8DF5}"/>
              </a:ext>
            </a:extLst>
          </p:cNvPr>
          <p:cNvCxnSpPr>
            <a:cxnSpLocks/>
          </p:cNvCxnSpPr>
          <p:nvPr/>
        </p:nvCxnSpPr>
        <p:spPr>
          <a:xfrm flipV="1">
            <a:off x="7396846" y="2636782"/>
            <a:ext cx="0" cy="1188720"/>
          </a:xfrm>
          <a:prstGeom prst="straightConnector1">
            <a:avLst/>
          </a:prstGeom>
          <a:ln w="28575">
            <a:solidFill>
              <a:srgbClr val="0C395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B0A260-2F5D-457B-9F06-E83362CE9A0F}"/>
              </a:ext>
            </a:extLst>
          </p:cNvPr>
          <p:cNvCxnSpPr>
            <a:cxnSpLocks/>
          </p:cNvCxnSpPr>
          <p:nvPr/>
        </p:nvCxnSpPr>
        <p:spPr>
          <a:xfrm flipV="1">
            <a:off x="8279964" y="2637806"/>
            <a:ext cx="0" cy="731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0475F8-D40B-479B-B6B8-9F6424576F74}"/>
              </a:ext>
            </a:extLst>
          </p:cNvPr>
          <p:cNvSpPr txBox="1"/>
          <p:nvPr/>
        </p:nvSpPr>
        <p:spPr>
          <a:xfrm>
            <a:off x="6623848" y="3916174"/>
            <a:ext cx="154599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C39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C3956"/>
                </a:solidFill>
              </a:rPr>
              <a:t>Compression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0620BA-D0D6-4A7A-9CE2-3D2CB53463F5}"/>
              </a:ext>
            </a:extLst>
          </p:cNvPr>
          <p:cNvSpPr txBox="1"/>
          <p:nvPr/>
        </p:nvSpPr>
        <p:spPr>
          <a:xfrm>
            <a:off x="7615832" y="3469012"/>
            <a:ext cx="145426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C39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Rarefaction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F4344-9BEE-4691-A81A-C242F802FED6}"/>
              </a:ext>
            </a:extLst>
          </p:cNvPr>
          <p:cNvCxnSpPr>
            <a:cxnSpLocks/>
          </p:cNvCxnSpPr>
          <p:nvPr/>
        </p:nvCxnSpPr>
        <p:spPr>
          <a:xfrm>
            <a:off x="9050443" y="2720933"/>
            <a:ext cx="0" cy="365760"/>
          </a:xfrm>
          <a:prstGeom prst="line">
            <a:avLst/>
          </a:prstGeom>
          <a:ln w="28575">
            <a:solidFill>
              <a:srgbClr val="359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16EDC5-7DA0-406B-ADCC-1A6825F47E7F}"/>
              </a:ext>
            </a:extLst>
          </p:cNvPr>
          <p:cNvCxnSpPr>
            <a:cxnSpLocks/>
          </p:cNvCxnSpPr>
          <p:nvPr/>
        </p:nvCxnSpPr>
        <p:spPr>
          <a:xfrm>
            <a:off x="10603966" y="2720933"/>
            <a:ext cx="0" cy="365760"/>
          </a:xfrm>
          <a:prstGeom prst="line">
            <a:avLst/>
          </a:prstGeom>
          <a:ln w="28575">
            <a:solidFill>
              <a:srgbClr val="359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131678-5873-4D63-BCA4-FB9975497A94}"/>
              </a:ext>
            </a:extLst>
          </p:cNvPr>
          <p:cNvCxnSpPr>
            <a:cxnSpLocks/>
          </p:cNvCxnSpPr>
          <p:nvPr/>
        </p:nvCxnSpPr>
        <p:spPr>
          <a:xfrm>
            <a:off x="9033301" y="2903813"/>
            <a:ext cx="1573898" cy="0"/>
          </a:xfrm>
          <a:prstGeom prst="straightConnector1">
            <a:avLst/>
          </a:prstGeom>
          <a:ln w="28575">
            <a:solidFill>
              <a:srgbClr val="3593B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702925-1ACC-4D16-8E04-2C0325AEAD3B}"/>
              </a:ext>
            </a:extLst>
          </p:cNvPr>
          <p:cNvSpPr txBox="1"/>
          <p:nvPr/>
        </p:nvSpPr>
        <p:spPr>
          <a:xfrm>
            <a:off x="9303903" y="3021757"/>
            <a:ext cx="103403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C39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C3956"/>
                </a:solidFill>
              </a:rPr>
              <a:t>1 Cycle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2ACA09-8414-4C85-BB5C-5828581BC584}"/>
              </a:ext>
            </a:extLst>
          </p:cNvPr>
          <p:cNvSpPr txBox="1"/>
          <p:nvPr userDrawn="1"/>
        </p:nvSpPr>
        <p:spPr>
          <a:xfrm>
            <a:off x="4615403" y="3272836"/>
            <a:ext cx="209843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C39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tuning fork vibrates when struck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7C87B261-6FE0-41E1-B4CE-9BCE0341103D}"/>
              </a:ext>
            </a:extLst>
          </p:cNvPr>
          <p:cNvSpPr/>
          <p:nvPr userDrawn="1"/>
        </p:nvSpPr>
        <p:spPr>
          <a:xfrm rot="10800000">
            <a:off x="6642874" y="1642918"/>
            <a:ext cx="1112003" cy="1161338"/>
          </a:xfrm>
          <a:prstGeom prst="arc">
            <a:avLst>
              <a:gd name="adj1" fmla="val 17384716"/>
              <a:gd name="adj2" fmla="val 4411655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988CDD-E6DC-4BC2-8833-4F6A9D0A3676}"/>
              </a:ext>
            </a:extLst>
          </p:cNvPr>
          <p:cNvCxnSpPr>
            <a:cxnSpLocks/>
          </p:cNvCxnSpPr>
          <p:nvPr userDrawn="1"/>
        </p:nvCxnSpPr>
        <p:spPr>
          <a:xfrm>
            <a:off x="6389223" y="2223587"/>
            <a:ext cx="25365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4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348583" y="648086"/>
            <a:ext cx="3598950" cy="240681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Properties of </a:t>
            </a:r>
            <a:b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Sound Waves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Intensity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Loudness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Frequency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Pitch</a:t>
            </a:r>
          </a:p>
        </p:txBody>
      </p:sp>
      <p:pic>
        <p:nvPicPr>
          <p:cNvPr id="5" name="Picture 2" descr="Image result for ear and sound waves">
            <a:extLst>
              <a:ext uri="{FF2B5EF4-FFF2-40B4-BE49-F238E27FC236}">
                <a16:creationId xmlns:a16="http://schemas.microsoft.com/office/drawing/2014/main" id="{1A7999D2-A639-4DCF-BB18-98E814A253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937005" y="1484918"/>
            <a:ext cx="6587397" cy="14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ound wave diagram">
            <a:extLst>
              <a:ext uri="{FF2B5EF4-FFF2-40B4-BE49-F238E27FC236}">
                <a16:creationId xmlns:a16="http://schemas.microsoft.com/office/drawing/2014/main" id="{901A2952-C1A3-41B0-8D16-4ADBFB78FA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prstClr val="black"/>
              <a:srgbClr val="F3A32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937005" y="2920972"/>
            <a:ext cx="6587397" cy="14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8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58620" y="650057"/>
            <a:ext cx="4012164" cy="43304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Properties of Sound Waves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Intensity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the amount of energy the wave carries per second through a unit of area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Amplitude increases with increased energy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Measured in watts per square meter (W/m2)</a:t>
            </a:r>
          </a:p>
        </p:txBody>
      </p:sp>
      <p:pic>
        <p:nvPicPr>
          <p:cNvPr id="5" name="Picture 2" descr="Image result for Amplitude of Sound Waves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178824" y="871944"/>
            <a:ext cx="4319696" cy="194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FE1E-03FA-4372-BC8E-5303CABF8BFD}"/>
              </a:ext>
            </a:extLst>
          </p:cNvPr>
          <p:cNvSpPr/>
          <p:nvPr userDrawn="1"/>
        </p:nvSpPr>
        <p:spPr>
          <a:xfrm>
            <a:off x="6178824" y="2146515"/>
            <a:ext cx="82491" cy="66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F8CFA-3EFB-4669-8914-7D2FCA25F20A}"/>
              </a:ext>
            </a:extLst>
          </p:cNvPr>
          <p:cNvSpPr txBox="1"/>
          <p:nvPr userDrawn="1"/>
        </p:nvSpPr>
        <p:spPr>
          <a:xfrm>
            <a:off x="4807036" y="2641662"/>
            <a:ext cx="706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For both of the graphs above, give an example of real life sounds that could make the two graphs.</a:t>
            </a:r>
          </a:p>
        </p:txBody>
      </p:sp>
    </p:spTree>
    <p:extLst>
      <p:ext uri="{BB962C8B-B14F-4D97-AF65-F5344CB8AC3E}">
        <p14:creationId xmlns:p14="http://schemas.microsoft.com/office/powerpoint/2010/main" val="185676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31736" y="304819"/>
            <a:ext cx="3860402" cy="51798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Properties of Sound Waves (cont.)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Frequency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the number of vibrations that occur per second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Wavelength changes with frequency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Measured in Hertz (Hz)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50Hz = 50 vibrations per second</a:t>
            </a:r>
          </a:p>
        </p:txBody>
      </p:sp>
      <p:pic>
        <p:nvPicPr>
          <p:cNvPr id="5" name="Picture 4" descr="Image result for wave length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64" y="1380691"/>
            <a:ext cx="5878719" cy="195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6238583" y="3678808"/>
            <a:ext cx="435568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C3956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Which color wave has the greatest frequency?</a:t>
            </a:r>
          </a:p>
        </p:txBody>
      </p:sp>
    </p:spTree>
    <p:extLst>
      <p:ext uri="{BB962C8B-B14F-4D97-AF65-F5344CB8AC3E}">
        <p14:creationId xmlns:p14="http://schemas.microsoft.com/office/powerpoint/2010/main" val="227870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39959" y="650057"/>
            <a:ext cx="3997143" cy="37948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Properties of Sound Waves (cont.)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u="sng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Pitch</a:t>
            </a: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a description of how high or low the sound seems to a person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High frequency = high pitch</a:t>
            </a: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000" kern="12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000" kern="12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Low frequency = low pitch</a:t>
            </a:r>
          </a:p>
        </p:txBody>
      </p:sp>
      <p:pic>
        <p:nvPicPr>
          <p:cNvPr id="5" name="Picture 2" descr="Image result for Amplitude of Sound Waves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8"/>
          <a:stretch/>
        </p:blipFill>
        <p:spPr bwMode="auto">
          <a:xfrm>
            <a:off x="6096000" y="1090145"/>
            <a:ext cx="4156230" cy="207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23CA88-486A-4D56-BEA1-F66F9FB595D2}"/>
              </a:ext>
            </a:extLst>
          </p:cNvPr>
          <p:cNvSpPr/>
          <p:nvPr userDrawn="1"/>
        </p:nvSpPr>
        <p:spPr>
          <a:xfrm>
            <a:off x="4581330" y="3749924"/>
            <a:ext cx="7352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312" marR="0" lvl="0" indent="-210312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kern="1200" noProof="0" dirty="0">
                <a:solidFill>
                  <a:srgbClr val="0000FF"/>
                </a:solidFill>
                <a:latin typeface="Verdana" panose="020B0604030504040204" pitchFamily="34" charset="0"/>
                <a:ea typeface="+mn-ea"/>
                <a:cs typeface="+mn-cs"/>
              </a:rPr>
              <a:t>	</a:t>
            </a:r>
            <a:r>
              <a:rPr lang="en-US" sz="1800" u="sng" kern="1200" noProof="0" dirty="0">
                <a:solidFill>
                  <a:srgbClr val="0000FF"/>
                </a:solidFill>
                <a:latin typeface="Verdana" panose="020B0604030504040204" pitchFamily="34" charset="0"/>
                <a:ea typeface="+mn-ea"/>
                <a:cs typeface="+mn-cs"/>
              </a:rPr>
              <a:t>Example</a:t>
            </a:r>
            <a:r>
              <a:rPr lang="en-US" sz="1800" kern="1200" noProof="0" dirty="0">
                <a:solidFill>
                  <a:srgbClr val="0000FF"/>
                </a:solidFill>
                <a:latin typeface="Verdana" panose="020B0604030504040204" pitchFamily="34" charset="0"/>
                <a:ea typeface="+mn-ea"/>
                <a:cs typeface="+mn-cs"/>
              </a:rPr>
              <a:t>: a young girl might have a squeaky (high pitched) voice, an older man might have a deep (low pitched) voice.</a:t>
            </a:r>
          </a:p>
        </p:txBody>
      </p:sp>
    </p:spTree>
    <p:extLst>
      <p:ext uri="{BB962C8B-B14F-4D97-AF65-F5344CB8AC3E}">
        <p14:creationId xmlns:p14="http://schemas.microsoft.com/office/powerpoint/2010/main" val="328795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2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1CC813-1CBD-48D1-BFB0-18E7EEA13DEC}"/>
              </a:ext>
            </a:extLst>
          </p:cNvPr>
          <p:cNvSpPr txBox="1"/>
          <p:nvPr userDrawn="1"/>
        </p:nvSpPr>
        <p:spPr>
          <a:xfrm>
            <a:off x="9262820" y="5240179"/>
            <a:ext cx="2929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>
                <a:solidFill>
                  <a:schemeClr val="tx2"/>
                </a:solidFill>
                <a:latin typeface="Verdana" panose="020B0604030504040204" pitchFamily="34" charset="0"/>
              </a:rPr>
              <a:t>Vers</a:t>
            </a:r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. 08/2020   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0817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0D5087-9220-4391-9B77-67DA9292A56F}"/>
              </a:ext>
            </a:extLst>
          </p:cNvPr>
          <p:cNvSpPr/>
          <p:nvPr userDrawn="1"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3593B4"/>
          </a:solidFill>
          <a:ln>
            <a:solidFill>
              <a:srgbClr val="3593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C2B3C-5EFE-4AF6-9226-3508E47BB7B1}"/>
              </a:ext>
            </a:extLst>
          </p:cNvPr>
          <p:cNvSpPr txBox="1">
            <a:spLocks/>
          </p:cNvSpPr>
          <p:nvPr userDrawn="1"/>
        </p:nvSpPr>
        <p:spPr>
          <a:xfrm>
            <a:off x="896829" y="-19768"/>
            <a:ext cx="5958123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Think About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CD87-DED0-4CDB-83EB-703322F3D4E9}"/>
              </a:ext>
            </a:extLst>
          </p:cNvPr>
          <p:cNvSpPr txBox="1"/>
          <p:nvPr userDrawn="1"/>
        </p:nvSpPr>
        <p:spPr>
          <a:xfrm>
            <a:off x="3996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51FA0F-1134-40B9-BCA5-ED566EB31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-2213" r="10025" b="53646"/>
          <a:stretch/>
        </p:blipFill>
        <p:spPr>
          <a:xfrm>
            <a:off x="71524" y="81635"/>
            <a:ext cx="825305" cy="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50" r:id="rId2"/>
    <p:sldLayoutId id="21474838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DB86FB-88F1-4DFB-9F8F-0BF9C22E601C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F3A32F"/>
          </a:solidFill>
          <a:ln>
            <a:solidFill>
              <a:srgbClr val="F3A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Verdana" panose="020B0604030504040204" pitchFamily="34" charset="0"/>
              </a:rPr>
              <a:t>Last Look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8B93DE-A0D8-4397-892B-DFE8F160758A}"/>
              </a:ext>
            </a:extLst>
          </p:cNvPr>
          <p:cNvSpPr txBox="1">
            <a:spLocks/>
          </p:cNvSpPr>
          <p:nvPr userDrawn="1"/>
        </p:nvSpPr>
        <p:spPr>
          <a:xfrm>
            <a:off x="4309352" y="1"/>
            <a:ext cx="7882648" cy="685799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 Waves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91B6FC-EFB4-4050-879B-F2069C62C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8" b="50701"/>
          <a:stretch/>
        </p:blipFill>
        <p:spPr>
          <a:xfrm>
            <a:off x="37514" y="64008"/>
            <a:ext cx="10236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193CEF-E856-424A-B662-7B04520B6136}"/>
              </a:ext>
            </a:extLst>
          </p:cNvPr>
          <p:cNvSpPr/>
          <p:nvPr userDrawn="1"/>
        </p:nvSpPr>
        <p:spPr>
          <a:xfrm>
            <a:off x="-1" y="0"/>
            <a:ext cx="4309353" cy="5486399"/>
          </a:xfrm>
          <a:prstGeom prst="rect">
            <a:avLst/>
          </a:prstGeom>
          <a:solidFill>
            <a:srgbClr val="0C3956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F010E-C14F-458A-8C0E-845B96FCD20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4" y="889150"/>
            <a:ext cx="1079582" cy="10795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38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54" r:id="rId2"/>
    <p:sldLayoutId id="2147483844" r:id="rId3"/>
    <p:sldLayoutId id="21474838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900CC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rgbClr val="9900CC"/>
          </a:solidFill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6F3E-3291-40E6-AE69-E86184E33C23}"/>
              </a:ext>
            </a:extLst>
          </p:cNvPr>
          <p:cNvSpPr txBox="1">
            <a:spLocks/>
          </p:cNvSpPr>
          <p:nvPr userDrawn="1"/>
        </p:nvSpPr>
        <p:spPr>
          <a:xfrm>
            <a:off x="0" y="1538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200" b="1" dirty="0">
                <a:solidFill>
                  <a:srgbClr val="99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Conduction, Convection,</a:t>
            </a:r>
            <a:r>
              <a:rPr lang="en-US" sz="3200" b="1" baseline="0" dirty="0">
                <a:solidFill>
                  <a:srgbClr val="99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Radiation</a:t>
            </a:r>
            <a:endParaRPr lang="en-US" sz="3200" b="1" dirty="0">
              <a:solidFill>
                <a:srgbClr val="9900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1" r:id="rId2"/>
    <p:sldLayoutId id="2147483830" r:id="rId3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88A0-44CB-4552-9DC9-022D26FE6A3A}"/>
              </a:ext>
            </a:extLst>
          </p:cNvPr>
          <p:cNvSpPr txBox="1"/>
          <p:nvPr userDrawn="1"/>
        </p:nvSpPr>
        <p:spPr>
          <a:xfrm>
            <a:off x="10424160" y="5255716"/>
            <a:ext cx="17678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6F784-446B-4A56-9E47-F5B0A9B172D2}"/>
              </a:ext>
            </a:extLst>
          </p:cNvPr>
          <p:cNvSpPr/>
          <p:nvPr userDrawn="1"/>
        </p:nvSpPr>
        <p:spPr>
          <a:xfrm>
            <a:off x="-1" y="0"/>
            <a:ext cx="4309353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A7F06E-89D3-4F12-997F-6F8E36A07FC3}"/>
              </a:ext>
            </a:extLst>
          </p:cNvPr>
          <p:cNvSpPr txBox="1">
            <a:spLocks/>
          </p:cNvSpPr>
          <p:nvPr userDrawn="1"/>
        </p:nvSpPr>
        <p:spPr>
          <a:xfrm>
            <a:off x="4309352" y="1"/>
            <a:ext cx="7882648" cy="685799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 Waves</a:t>
            </a:r>
          </a:p>
        </p:txBody>
      </p:sp>
    </p:spTree>
    <p:extLst>
      <p:ext uri="{BB962C8B-B14F-4D97-AF65-F5344CB8AC3E}">
        <p14:creationId xmlns:p14="http://schemas.microsoft.com/office/powerpoint/2010/main" val="31807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816" r:id="rId2"/>
    <p:sldLayoutId id="2147483818" r:id="rId3"/>
    <p:sldLayoutId id="2147483819" r:id="rId4"/>
    <p:sldLayoutId id="2147483827" r:id="rId5"/>
    <p:sldLayoutId id="2147483829" r:id="rId6"/>
    <p:sldLayoutId id="2147483857" r:id="rId7"/>
    <p:sldLayoutId id="2147483858" r:id="rId8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7882647" y="0"/>
            <a:ext cx="4309353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21336" y="1538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 Waves</a:t>
            </a: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1" r:id="rId2"/>
    <p:sldLayoutId id="2147483842" r:id="rId3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6494538-78C7-43C6-9151-91DF9FE64096}"/>
              </a:ext>
            </a:extLst>
          </p:cNvPr>
          <p:cNvSpPr txBox="1"/>
          <p:nvPr userDrawn="1"/>
        </p:nvSpPr>
        <p:spPr>
          <a:xfrm>
            <a:off x="10382027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BEC241-9184-4AFE-8911-6531DCD12326}"/>
              </a:ext>
            </a:extLst>
          </p:cNvPr>
          <p:cNvSpPr txBox="1">
            <a:spLocks/>
          </p:cNvSpPr>
          <p:nvPr userDrawn="1"/>
        </p:nvSpPr>
        <p:spPr>
          <a:xfrm>
            <a:off x="2154676" y="1538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 Waves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7D2A0-8B95-4C28-8112-AC08FA34201D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EA613-3CAD-4477-A973-3D6932862C82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87680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86FDD2-51EF-4ED4-B264-557A90876473}"/>
              </a:ext>
            </a:extLst>
          </p:cNvPr>
          <p:cNvSpPr txBox="1"/>
          <p:nvPr userDrawn="1"/>
        </p:nvSpPr>
        <p:spPr>
          <a:xfrm>
            <a:off x="10582656" y="524898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36160-2B08-4102-A969-008EAA40658D}"/>
              </a:ext>
            </a:extLst>
          </p:cNvPr>
          <p:cNvSpPr/>
          <p:nvPr userDrawn="1"/>
        </p:nvSpPr>
        <p:spPr>
          <a:xfrm>
            <a:off x="0" y="5257800"/>
            <a:ext cx="10582656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30464-88EE-43E6-A4B3-F8AAF2373108}"/>
              </a:ext>
            </a:extLst>
          </p:cNvPr>
          <p:cNvSpPr/>
          <p:nvPr userDrawn="1"/>
        </p:nvSpPr>
        <p:spPr>
          <a:xfrm>
            <a:off x="2528" y="0"/>
            <a:ext cx="4306824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4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4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CABC3-1BFE-43C0-ACF5-E49E60E45427}"/>
              </a:ext>
            </a:extLst>
          </p:cNvPr>
          <p:cNvSpPr/>
          <p:nvPr userDrawn="1"/>
        </p:nvSpPr>
        <p:spPr>
          <a:xfrm>
            <a:off x="1609344" y="5257800"/>
            <a:ext cx="10582656" cy="228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40B79-634F-46BD-BE18-1025C6B0B03F}"/>
              </a:ext>
            </a:extLst>
          </p:cNvPr>
          <p:cNvSpPr txBox="1"/>
          <p:nvPr userDrawn="1"/>
        </p:nvSpPr>
        <p:spPr>
          <a:xfrm>
            <a:off x="-21336" y="5224790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661B2-D87A-4BBF-9D77-11ED7EB52EFD}"/>
              </a:ext>
            </a:extLst>
          </p:cNvPr>
          <p:cNvSpPr/>
          <p:nvPr userDrawn="1"/>
        </p:nvSpPr>
        <p:spPr>
          <a:xfrm>
            <a:off x="7885176" y="0"/>
            <a:ext cx="4297680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8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230464-88EE-43E6-A4B3-F8AAF2373108}"/>
              </a:ext>
            </a:extLst>
          </p:cNvPr>
          <p:cNvSpPr/>
          <p:nvPr userDrawn="1"/>
        </p:nvSpPr>
        <p:spPr>
          <a:xfrm>
            <a:off x="2528" y="0"/>
            <a:ext cx="4306824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9CC5A-52DA-4412-922E-5F82495B4DBE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16496F"/>
          </a:solidFill>
          <a:ln>
            <a:solidFill>
              <a:srgbClr val="164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</a:rPr>
              <a:t>Quick Action: INB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3284E9-7434-4837-96DC-9DA19958A0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6136"/>
            <a:ext cx="533527" cy="533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15044-5516-4C98-9EA5-0F48375F3B30}"/>
              </a:ext>
            </a:extLst>
          </p:cNvPr>
          <p:cNvSpPr txBox="1"/>
          <p:nvPr userDrawn="1"/>
        </p:nvSpPr>
        <p:spPr>
          <a:xfrm>
            <a:off x="10590058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</p:spTree>
    <p:extLst>
      <p:ext uri="{BB962C8B-B14F-4D97-AF65-F5344CB8AC3E}">
        <p14:creationId xmlns:p14="http://schemas.microsoft.com/office/powerpoint/2010/main" val="34445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4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15957FD-2ADE-41B3-BEE3-389924FC4764}"/>
              </a:ext>
            </a:extLst>
          </p:cNvPr>
          <p:cNvSpPr/>
          <p:nvPr userDrawn="1"/>
        </p:nvSpPr>
        <p:spPr>
          <a:xfrm>
            <a:off x="-1" y="0"/>
            <a:ext cx="4309353" cy="685800"/>
          </a:xfrm>
          <a:prstGeom prst="rect">
            <a:avLst/>
          </a:prstGeom>
          <a:solidFill>
            <a:srgbClr val="16496F"/>
          </a:solidFill>
          <a:ln>
            <a:solidFill>
              <a:srgbClr val="164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latin typeface="Verdana" panose="020B0604030504040204" pitchFamily="34" charset="0"/>
              </a:rPr>
              <a:t>Quick Action: INB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494538-78C7-43C6-9151-91DF9FE64096}"/>
              </a:ext>
            </a:extLst>
          </p:cNvPr>
          <p:cNvSpPr txBox="1"/>
          <p:nvPr userDrawn="1"/>
        </p:nvSpPr>
        <p:spPr>
          <a:xfrm>
            <a:off x="10382027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594691-796A-482D-91FB-3549BD9F6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6136"/>
            <a:ext cx="533527" cy="5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6851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F661B2-D87A-4BBF-9D77-11ED7EB52EFD}"/>
              </a:ext>
            </a:extLst>
          </p:cNvPr>
          <p:cNvSpPr/>
          <p:nvPr userDrawn="1"/>
        </p:nvSpPr>
        <p:spPr>
          <a:xfrm>
            <a:off x="7885176" y="0"/>
            <a:ext cx="4297680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C8871-4262-4AA2-AC14-9C6A0E3856B3}"/>
              </a:ext>
            </a:extLst>
          </p:cNvPr>
          <p:cNvSpPr txBox="1"/>
          <p:nvPr userDrawn="1"/>
        </p:nvSpPr>
        <p:spPr>
          <a:xfrm>
            <a:off x="3996" y="5240179"/>
            <a:ext cx="1785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274216-AD3A-4656-9EF8-A50E9E9031BC}"/>
              </a:ext>
            </a:extLst>
          </p:cNvPr>
          <p:cNvSpPr txBox="1">
            <a:spLocks/>
          </p:cNvSpPr>
          <p:nvPr userDrawn="1"/>
        </p:nvSpPr>
        <p:spPr>
          <a:xfrm>
            <a:off x="21434" y="13179"/>
            <a:ext cx="7882648" cy="725337"/>
          </a:xfrm>
          <a:prstGeom prst="rect">
            <a:avLst/>
          </a:prstGeom>
        </p:spPr>
        <p:txBody>
          <a:bodyPr vert="horz" lIns="73152" tIns="36576" rIns="73152" bIns="36576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 Waves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BFEC6-7325-411E-B920-2C4647580263}"/>
              </a:ext>
            </a:extLst>
          </p:cNvPr>
          <p:cNvSpPr/>
          <p:nvPr userDrawn="1"/>
        </p:nvSpPr>
        <p:spPr>
          <a:xfrm>
            <a:off x="7885942" y="-888"/>
            <a:ext cx="4297680" cy="685800"/>
          </a:xfrm>
          <a:prstGeom prst="rect">
            <a:avLst/>
          </a:prstGeom>
          <a:solidFill>
            <a:srgbClr val="16496F"/>
          </a:solidFill>
          <a:ln>
            <a:solidFill>
              <a:srgbClr val="164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b="1" dirty="0">
                <a:latin typeface="Verdana" panose="020B0604030504040204" pitchFamily="34" charset="0"/>
              </a:rPr>
              <a:t>Quick Action: INB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BC31E1-7DCC-4355-9058-0602E50917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954" y="75248"/>
            <a:ext cx="533527" cy="5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0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7616F-CBA0-4828-8385-80C741FD0150}"/>
              </a:ext>
            </a:extLst>
          </p:cNvPr>
          <p:cNvSpPr/>
          <p:nvPr/>
        </p:nvSpPr>
        <p:spPr>
          <a:xfrm>
            <a:off x="2225040" y="5097780"/>
            <a:ext cx="3733800" cy="236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Image result for southern river college logo">
            <a:extLst>
              <a:ext uri="{FF2B5EF4-FFF2-40B4-BE49-F238E27FC236}">
                <a16:creationId xmlns:a16="http://schemas.microsoft.com/office/drawing/2014/main" id="{14A736E7-7C64-446C-835A-B8B8506C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39" y="68580"/>
            <a:ext cx="1920239" cy="83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C87DE-ACB9-40AF-B745-4D6FAF7AD98F}"/>
              </a:ext>
            </a:extLst>
          </p:cNvPr>
          <p:cNvSpPr/>
          <p:nvPr/>
        </p:nvSpPr>
        <p:spPr>
          <a:xfrm>
            <a:off x="9456420" y="5196840"/>
            <a:ext cx="2667000" cy="2895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970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98800F-5980-4FFD-8ADF-209D530EC0DF}"/>
              </a:ext>
            </a:extLst>
          </p:cNvPr>
          <p:cNvSpPr txBox="1"/>
          <p:nvPr/>
        </p:nvSpPr>
        <p:spPr>
          <a:xfrm>
            <a:off x="254172" y="3326673"/>
            <a:ext cx="1722120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Type here</a:t>
            </a:r>
          </a:p>
        </p:txBody>
      </p:sp>
    </p:spTree>
    <p:extLst>
      <p:ext uri="{BB962C8B-B14F-4D97-AF65-F5344CB8AC3E}">
        <p14:creationId xmlns:p14="http://schemas.microsoft.com/office/powerpoint/2010/main" val="269817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81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A905DA90-8071-48D0-A5E0-B0C605892BC1}"/>
              </a:ext>
            </a:extLst>
          </p:cNvPr>
          <p:cNvSpPr/>
          <p:nvPr/>
        </p:nvSpPr>
        <p:spPr>
          <a:xfrm>
            <a:off x="491423" y="2156181"/>
            <a:ext cx="1255363" cy="51144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FASTEST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487B87-2F53-43E3-B9D1-8496C2450F6E}"/>
              </a:ext>
            </a:extLst>
          </p:cNvPr>
          <p:cNvSpPr/>
          <p:nvPr/>
        </p:nvSpPr>
        <p:spPr>
          <a:xfrm>
            <a:off x="2229172" y="2156181"/>
            <a:ext cx="1255363" cy="51144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SLOWEST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0AF2C-67CF-4ED2-9292-7A9D3E768A64}"/>
              </a:ext>
            </a:extLst>
          </p:cNvPr>
          <p:cNvSpPr txBox="1"/>
          <p:nvPr/>
        </p:nvSpPr>
        <p:spPr>
          <a:xfrm>
            <a:off x="4495800" y="2246158"/>
            <a:ext cx="7406898" cy="1513225"/>
          </a:xfrm>
          <a:prstGeom prst="doubleWave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lIns="18288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1. Elasticity affects the speed of sound waves because… 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5B4C9-8752-4497-B558-4E7A175FDE23}"/>
              </a:ext>
            </a:extLst>
          </p:cNvPr>
          <p:cNvSpPr txBox="1"/>
          <p:nvPr/>
        </p:nvSpPr>
        <p:spPr>
          <a:xfrm>
            <a:off x="4495800" y="3770759"/>
            <a:ext cx="7406898" cy="1431429"/>
          </a:xfrm>
          <a:prstGeom prst="doubleWave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lIns="18288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2. When you talk under water…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90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FA2E7-C3AE-4D0A-A49B-66C6C310BC9F}"/>
              </a:ext>
            </a:extLst>
          </p:cNvPr>
          <p:cNvSpPr txBox="1"/>
          <p:nvPr/>
        </p:nvSpPr>
        <p:spPr>
          <a:xfrm>
            <a:off x="7925913" y="3982658"/>
            <a:ext cx="4081799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Sound travels faster in a solid because…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267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3DF17-0A8D-46E2-A186-08240DC76350}"/>
              </a:ext>
            </a:extLst>
          </p:cNvPr>
          <p:cNvSpPr txBox="1"/>
          <p:nvPr/>
        </p:nvSpPr>
        <p:spPr>
          <a:xfrm>
            <a:off x="8020611" y="3321070"/>
            <a:ext cx="3920834" cy="1846659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Colder temperatures cause sound to …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Warmer temperatures cause sound to …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1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89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062A3-489E-4165-942F-00524E9A2CEC}"/>
              </a:ext>
            </a:extLst>
          </p:cNvPr>
          <p:cNvSpPr txBox="1"/>
          <p:nvPr/>
        </p:nvSpPr>
        <p:spPr>
          <a:xfrm>
            <a:off x="4807036" y="3335470"/>
            <a:ext cx="6897309" cy="1754326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The quieter noise could be made by… </a:t>
            </a: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The louder noise could be made by…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0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0F5D7-D336-488F-B9D5-3A991C7098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1076864" y="1909908"/>
            <a:ext cx="365760" cy="365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7BFC7-11C9-4B48-8B1E-3D166BBEC6C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1798320" y="1909908"/>
            <a:ext cx="365760" cy="365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766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2B025-000B-4CAA-86A2-B2EAA712A529}"/>
              </a:ext>
            </a:extLst>
          </p:cNvPr>
          <p:cNvSpPr txBox="1"/>
          <p:nvPr/>
        </p:nvSpPr>
        <p:spPr>
          <a:xfrm>
            <a:off x="6257276" y="4086087"/>
            <a:ext cx="4359379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Type your answer here </a:t>
            </a:r>
          </a:p>
        </p:txBody>
      </p:sp>
    </p:spTree>
    <p:extLst>
      <p:ext uri="{BB962C8B-B14F-4D97-AF65-F5344CB8AC3E}">
        <p14:creationId xmlns:p14="http://schemas.microsoft.com/office/powerpoint/2010/main" val="202534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19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95CB3-EF36-494C-BE55-6912C00FCF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456932" y="2377440"/>
            <a:ext cx="365760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5F667-1089-4E8D-912E-C368114CCD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972901" y="2377440"/>
            <a:ext cx="365760" cy="36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8FF43-A5CC-4EBB-A507-7BAC434108E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1978225" y="2377440"/>
            <a:ext cx="365760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315D9-1AD6-4F6E-842B-84731FE8E2B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1488606" y="2377440"/>
            <a:ext cx="365760" cy="365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7321C0-339B-4E01-A9C3-5044D05396D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1328" t="29886" r="55922" b="21841"/>
          <a:stretch/>
        </p:blipFill>
        <p:spPr>
          <a:xfrm>
            <a:off x="2462159" y="2377440"/>
            <a:ext cx="365760" cy="365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2E64C2-4175-44F1-AAEE-5CAC4B92BA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457197" y="4308086"/>
            <a:ext cx="365760" cy="365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CE36F-209A-40C6-8E34-C9A0F40C91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981932" y="4304544"/>
            <a:ext cx="365760" cy="365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DCF90E-5566-4129-AEBC-7DFA4FF8F6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1469878" y="4304544"/>
            <a:ext cx="365760" cy="365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E2F91E-0022-4F72-9445-7DDF260B682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1978225" y="4308751"/>
            <a:ext cx="365760" cy="365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471B81-5561-4792-BEEA-53F79A39C9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52430" t="28880" r="14820" b="22846"/>
          <a:stretch/>
        </p:blipFill>
        <p:spPr>
          <a:xfrm>
            <a:off x="2467966" y="430454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71C8B2-B1BB-40A0-9811-E5572092ECF4}"/>
              </a:ext>
            </a:extLst>
          </p:cNvPr>
          <p:cNvSpPr txBox="1"/>
          <p:nvPr/>
        </p:nvSpPr>
        <p:spPr>
          <a:xfrm>
            <a:off x="202402" y="2697344"/>
            <a:ext cx="6940078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3593B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higher the pitch</a:t>
            </a:r>
            <a:r>
              <a:rPr lang="en-US" sz="1800" dirty="0">
                <a:solidFill>
                  <a:schemeClr val="tx1"/>
                </a:solidFill>
                <a:ea typeface="Verdana" panose="020B0604030504040204" pitchFamily="34" charset="0"/>
              </a:rPr>
              <a:t>… </a:t>
            </a:r>
          </a:p>
          <a:p>
            <a:endParaRPr lang="en-US" sz="180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 increase in intensity will result in… </a:t>
            </a:r>
          </a:p>
          <a:p>
            <a:endParaRPr lang="en-US" sz="180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7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8CBE5-B84C-4607-A40C-9E191A61271F}"/>
              </a:ext>
            </a:extLst>
          </p:cNvPr>
          <p:cNvSpPr txBox="1"/>
          <p:nvPr/>
        </p:nvSpPr>
        <p:spPr>
          <a:xfrm>
            <a:off x="4620468" y="2950751"/>
            <a:ext cx="7148072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Doppler effect is the change…   </a:t>
            </a:r>
          </a:p>
          <a:p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0E717-1565-449A-8B34-5414F52B057B}"/>
              </a:ext>
            </a:extLst>
          </p:cNvPr>
          <p:cNvSpPr txBox="1"/>
          <p:nvPr/>
        </p:nvSpPr>
        <p:spPr>
          <a:xfrm>
            <a:off x="4620468" y="4198844"/>
            <a:ext cx="714807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When it gets close to me, the siren sounds…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When it drives away, the siren sounds… </a:t>
            </a:r>
          </a:p>
          <a:p>
            <a:endParaRPr lang="en-US" sz="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7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ED2AA002-70C0-4E9B-B90D-9C1AF23CAC53}"/>
              </a:ext>
            </a:extLst>
          </p:cNvPr>
          <p:cNvSpPr/>
          <p:nvPr/>
        </p:nvSpPr>
        <p:spPr>
          <a:xfrm>
            <a:off x="129400" y="1763428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Measured in watts per square meter (W/m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)</a:t>
            </a: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24A6723D-9F71-405F-AB3E-DD745EB24637}"/>
              </a:ext>
            </a:extLst>
          </p:cNvPr>
          <p:cNvSpPr/>
          <p:nvPr/>
        </p:nvSpPr>
        <p:spPr>
          <a:xfrm>
            <a:off x="1587260" y="1638635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Amplitude increases with increased energy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1DB0BA56-D656-4D85-88F7-C97BEA5356B3}"/>
              </a:ext>
            </a:extLst>
          </p:cNvPr>
          <p:cNvSpPr/>
          <p:nvPr/>
        </p:nvSpPr>
        <p:spPr>
          <a:xfrm>
            <a:off x="3037370" y="2665459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the amount of energy the wave carries per second through a unit of area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B5CCD6AE-7061-4784-88F6-5B4F4FB8E8A4}"/>
              </a:ext>
            </a:extLst>
          </p:cNvPr>
          <p:cNvSpPr/>
          <p:nvPr/>
        </p:nvSpPr>
        <p:spPr>
          <a:xfrm>
            <a:off x="129400" y="2635526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a description of how high or low the sound seems to a person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66037CE3-5A2A-42D3-A339-99E17C3FF10F}"/>
              </a:ext>
            </a:extLst>
          </p:cNvPr>
          <p:cNvSpPr/>
          <p:nvPr/>
        </p:nvSpPr>
        <p:spPr>
          <a:xfrm>
            <a:off x="1587260" y="4324294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If the frequency is high, this property will be high</a:t>
            </a:r>
            <a:endParaRPr lang="en-US" sz="1000" dirty="0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CD8C1C01-D356-4D20-A95A-A864733F64A3}"/>
              </a:ext>
            </a:extLst>
          </p:cNvPr>
          <p:cNvSpPr/>
          <p:nvPr/>
        </p:nvSpPr>
        <p:spPr>
          <a:xfrm>
            <a:off x="3037370" y="4439099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If the frequency is low, this property will be low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CD18ECCB-6D9C-45C0-9EFD-C98FF3BCD739}"/>
              </a:ext>
            </a:extLst>
          </p:cNvPr>
          <p:cNvSpPr/>
          <p:nvPr/>
        </p:nvSpPr>
        <p:spPr>
          <a:xfrm>
            <a:off x="3037370" y="1757651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the number of vibrations that occur per second</a:t>
            </a:r>
            <a:endParaRPr lang="en-US" sz="1000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98264CA5-E0D4-42C7-A02A-6AE09F4416E0}"/>
              </a:ext>
            </a:extLst>
          </p:cNvPr>
          <p:cNvSpPr/>
          <p:nvPr/>
        </p:nvSpPr>
        <p:spPr>
          <a:xfrm>
            <a:off x="1587260" y="3408185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Wavelength changes with this property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BA7B31AA-0266-43B4-9C98-6BDE1D450F9F}"/>
              </a:ext>
            </a:extLst>
          </p:cNvPr>
          <p:cNvSpPr/>
          <p:nvPr/>
        </p:nvSpPr>
        <p:spPr>
          <a:xfrm>
            <a:off x="129400" y="3516674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Measured in Hertz (Hz)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3AAF1F84-9293-47B4-BC0C-4F3A399766CB}"/>
              </a:ext>
            </a:extLst>
          </p:cNvPr>
          <p:cNvSpPr/>
          <p:nvPr/>
        </p:nvSpPr>
        <p:spPr>
          <a:xfrm>
            <a:off x="3037370" y="3531291"/>
            <a:ext cx="1358389" cy="792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describes what you actually hear</a:t>
            </a: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7A75E68A-F5DE-4377-A5EB-2152ED505319}"/>
              </a:ext>
            </a:extLst>
          </p:cNvPr>
          <p:cNvSpPr/>
          <p:nvPr/>
        </p:nvSpPr>
        <p:spPr>
          <a:xfrm>
            <a:off x="1587260" y="2528373"/>
            <a:ext cx="1358389" cy="7921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Though not the same as loudness, the greater the intensity of a sound wave, the louder it is</a:t>
            </a:r>
            <a:endParaRPr lang="en-US" sz="900" dirty="0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54C51050-F8B8-408B-8E07-9C9AC0628047}"/>
              </a:ext>
            </a:extLst>
          </p:cNvPr>
          <p:cNvSpPr/>
          <p:nvPr/>
        </p:nvSpPr>
        <p:spPr>
          <a:xfrm>
            <a:off x="129400" y="4432783"/>
            <a:ext cx="1358389" cy="792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Century Gothic" charset="0"/>
              </a:rPr>
              <a:t>Measured in decibels (dB)</a:t>
            </a:r>
          </a:p>
        </p:txBody>
      </p:sp>
    </p:spTree>
    <p:extLst>
      <p:ext uri="{BB962C8B-B14F-4D97-AF65-F5344CB8AC3E}">
        <p14:creationId xmlns:p14="http://schemas.microsoft.com/office/powerpoint/2010/main" val="1424433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B20128-2D22-4862-8B74-5E231E038D27}"/>
              </a:ext>
            </a:extLst>
          </p:cNvPr>
          <p:cNvSpPr txBox="1"/>
          <p:nvPr/>
        </p:nvSpPr>
        <p:spPr>
          <a:xfrm>
            <a:off x="4522155" y="1030148"/>
            <a:ext cx="7438959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Sound is…  </a:t>
            </a: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9F93A-6713-488F-8194-1CD7D751DCE3}"/>
              </a:ext>
            </a:extLst>
          </p:cNvPr>
          <p:cNvSpPr txBox="1"/>
          <p:nvPr/>
        </p:nvSpPr>
        <p:spPr>
          <a:xfrm>
            <a:off x="4522155" y="2948298"/>
            <a:ext cx="7438959" cy="1754326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Sound waves are…   </a:t>
            </a: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0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24FE0F-2EB0-4F7B-8AA0-232D8C301A70}"/>
              </a:ext>
            </a:extLst>
          </p:cNvPr>
          <p:cNvSpPr txBox="1"/>
          <p:nvPr/>
        </p:nvSpPr>
        <p:spPr>
          <a:xfrm>
            <a:off x="6275679" y="1056466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6A55-84B8-4E63-B569-B2410B9C72EA}"/>
              </a:ext>
            </a:extLst>
          </p:cNvPr>
          <p:cNvSpPr txBox="1"/>
          <p:nvPr/>
        </p:nvSpPr>
        <p:spPr>
          <a:xfrm>
            <a:off x="6835557" y="1862599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3FF86-FDE7-47A1-B1BB-9F651076A6C7}"/>
              </a:ext>
            </a:extLst>
          </p:cNvPr>
          <p:cNvSpPr txBox="1"/>
          <p:nvPr/>
        </p:nvSpPr>
        <p:spPr>
          <a:xfrm>
            <a:off x="4522922" y="1493267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68CD-C1D6-4C9A-92D1-813284B26C6C}"/>
              </a:ext>
            </a:extLst>
          </p:cNvPr>
          <p:cNvSpPr txBox="1"/>
          <p:nvPr/>
        </p:nvSpPr>
        <p:spPr>
          <a:xfrm>
            <a:off x="7314871" y="2263341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837F0-2F55-458E-BD30-0E403BF80CC5}"/>
              </a:ext>
            </a:extLst>
          </p:cNvPr>
          <p:cNvSpPr txBox="1"/>
          <p:nvPr/>
        </p:nvSpPr>
        <p:spPr>
          <a:xfrm>
            <a:off x="8512443" y="1019623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6F890A-6922-40CC-B725-B56A57ECC732}"/>
              </a:ext>
            </a:extLst>
          </p:cNvPr>
          <p:cNvSpPr txBox="1"/>
          <p:nvPr/>
        </p:nvSpPr>
        <p:spPr>
          <a:xfrm>
            <a:off x="6537700" y="2669062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53701-311C-4859-8B10-CA94CD7D6410}"/>
              </a:ext>
            </a:extLst>
          </p:cNvPr>
          <p:cNvSpPr txBox="1"/>
          <p:nvPr/>
        </p:nvSpPr>
        <p:spPr>
          <a:xfrm>
            <a:off x="4602511" y="3499780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56E50-8263-4F52-A165-61FC43F74BE6}"/>
              </a:ext>
            </a:extLst>
          </p:cNvPr>
          <p:cNvSpPr txBox="1"/>
          <p:nvPr/>
        </p:nvSpPr>
        <p:spPr>
          <a:xfrm>
            <a:off x="7161508" y="4336194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3FD9A-6A8D-4ABA-9E9B-97D019B9F21C}"/>
              </a:ext>
            </a:extLst>
          </p:cNvPr>
          <p:cNvSpPr txBox="1"/>
          <p:nvPr/>
        </p:nvSpPr>
        <p:spPr>
          <a:xfrm>
            <a:off x="7314871" y="3930473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730E05-AD28-4ADC-8A0F-534E56F24B81}"/>
              </a:ext>
            </a:extLst>
          </p:cNvPr>
          <p:cNvSpPr txBox="1"/>
          <p:nvPr/>
        </p:nvSpPr>
        <p:spPr>
          <a:xfrm>
            <a:off x="10085521" y="3561141"/>
            <a:ext cx="1573078" cy="369332"/>
          </a:xfrm>
          <a:prstGeom prst="rect">
            <a:avLst/>
          </a:prstGeom>
          <a:noFill/>
          <a:ln>
            <a:solidFill>
              <a:srgbClr val="F8B95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 here</a:t>
            </a:r>
          </a:p>
        </p:txBody>
      </p:sp>
    </p:spTree>
    <p:extLst>
      <p:ext uri="{BB962C8B-B14F-4D97-AF65-F5344CB8AC3E}">
        <p14:creationId xmlns:p14="http://schemas.microsoft.com/office/powerpoint/2010/main" val="217640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AACA6-85AE-49D4-B18A-BD9CC90CFC58}"/>
              </a:ext>
            </a:extLst>
          </p:cNvPr>
          <p:cNvSpPr txBox="1"/>
          <p:nvPr/>
        </p:nvSpPr>
        <p:spPr>
          <a:xfrm>
            <a:off x="4579324" y="1312664"/>
            <a:ext cx="7377450" cy="11387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Type your answer here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71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589536-B9C7-4F9F-9523-806727314246}"/>
              </a:ext>
            </a:extLst>
          </p:cNvPr>
          <p:cNvSpPr txBox="1"/>
          <p:nvPr/>
        </p:nvSpPr>
        <p:spPr>
          <a:xfrm>
            <a:off x="299353" y="3840099"/>
            <a:ext cx="6940078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3593B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Sound is…    </a:t>
            </a: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33FA6-8187-4F9F-94CE-88D0B2154370}"/>
              </a:ext>
            </a:extLst>
          </p:cNvPr>
          <p:cNvSpPr txBox="1"/>
          <p:nvPr/>
        </p:nvSpPr>
        <p:spPr>
          <a:xfrm>
            <a:off x="299353" y="2193386"/>
            <a:ext cx="6940078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3593B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The falling tree…   </a:t>
            </a:r>
          </a:p>
          <a:p>
            <a:endParaRPr lang="en-US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41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F8E12-D877-48F0-BCF8-A0B2B1BC12C3}"/>
              </a:ext>
            </a:extLst>
          </p:cNvPr>
          <p:cNvSpPr txBox="1"/>
          <p:nvPr/>
        </p:nvSpPr>
        <p:spPr>
          <a:xfrm>
            <a:off x="4905757" y="3814552"/>
            <a:ext cx="671797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A medium is… 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2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75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8354D-4CFC-4290-BEE7-709470839620}"/>
              </a:ext>
            </a:extLst>
          </p:cNvPr>
          <p:cNvSpPr txBox="1"/>
          <p:nvPr/>
        </p:nvSpPr>
        <p:spPr>
          <a:xfrm>
            <a:off x="4724400" y="1611926"/>
            <a:ext cx="2743200" cy="2064685"/>
          </a:xfrm>
          <a:prstGeom prst="roundRect">
            <a:avLst>
              <a:gd name="adj" fmla="val 6443"/>
            </a:avLst>
          </a:prstGeom>
          <a:solidFill>
            <a:schemeClr val="bg1"/>
          </a:solidFill>
          <a:ln w="12700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1. List of 5 things: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B.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4823B-E815-4D80-BBDC-A32EF65F8288}"/>
              </a:ext>
            </a:extLst>
          </p:cNvPr>
          <p:cNvSpPr txBox="1"/>
          <p:nvPr/>
        </p:nvSpPr>
        <p:spPr>
          <a:xfrm>
            <a:off x="7840827" y="1611926"/>
            <a:ext cx="3977640" cy="57888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3A32F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2. My example object is… 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and the way it makes vibrations is… </a:t>
            </a:r>
          </a:p>
        </p:txBody>
      </p:sp>
    </p:spTree>
    <p:extLst>
      <p:ext uri="{BB962C8B-B14F-4D97-AF65-F5344CB8AC3E}">
        <p14:creationId xmlns:p14="http://schemas.microsoft.com/office/powerpoint/2010/main" val="344276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6FACF3-23F1-47A8-B981-EF1D057852B9}"/>
              </a:ext>
            </a:extLst>
          </p:cNvPr>
          <p:cNvSpPr txBox="1"/>
          <p:nvPr/>
        </p:nvSpPr>
        <p:spPr>
          <a:xfrm>
            <a:off x="294468" y="4067919"/>
            <a:ext cx="7245456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3A32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Sound can’t travel in outer space because…  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17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4AB87-6842-43C3-9C6C-FC3D2F0EE61F}"/>
              </a:ext>
            </a:extLst>
          </p:cNvPr>
          <p:cNvSpPr txBox="1"/>
          <p:nvPr/>
        </p:nvSpPr>
        <p:spPr>
          <a:xfrm>
            <a:off x="273522" y="2920864"/>
            <a:ext cx="8145626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3593B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</a:rPr>
              <a:t>To travel, sound needs… 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12470"/>
      </p:ext>
    </p:extLst>
  </p:cSld>
  <p:clrMapOvr>
    <a:masterClrMapping/>
  </p:clrMapOvr>
</p:sld>
</file>

<file path=ppt/theme/theme1.xml><?xml version="1.0" encoding="utf-8"?>
<a:theme xmlns:a="http://schemas.openxmlformats.org/drawingml/2006/main" name="Copyrigh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hink About I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Last Loo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Right Blo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ft Blo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ight Blo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ge_Graphic_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o title - Sidebar Le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 Title Sidebar Le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INB - Sidebar Le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INB, block le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Quick INB Sidebar Le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E4FBA4-B604-4174-BE7E-1B5DE472201F}"/>
</file>

<file path=customXml/itemProps2.xml><?xml version="1.0" encoding="utf-8"?>
<ds:datastoreItem xmlns:ds="http://schemas.openxmlformats.org/officeDocument/2006/customXml" ds:itemID="{1717CCDE-FAEB-4E03-A003-C4CD94BEFA2B}"/>
</file>

<file path=customXml/itemProps3.xml><?xml version="1.0" encoding="utf-8"?>
<ds:datastoreItem xmlns:ds="http://schemas.openxmlformats.org/officeDocument/2006/customXml" ds:itemID="{F20F343E-0243-42C2-9CBE-46A8069512D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4579</TotalTime>
  <Words>308</Words>
  <Application>Microsoft Office PowerPoint</Application>
  <PresentationFormat>Custom</PresentationFormat>
  <Paragraphs>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Verdana</vt:lpstr>
      <vt:lpstr>Copyright Only</vt:lpstr>
      <vt:lpstr>Left Block</vt:lpstr>
      <vt:lpstr>Right Block</vt:lpstr>
      <vt:lpstr>Large_Graphic_Blank</vt:lpstr>
      <vt:lpstr>No title - Sidebar Left</vt:lpstr>
      <vt:lpstr>No Title Sidebar Left</vt:lpstr>
      <vt:lpstr>INB - Sidebar Left</vt:lpstr>
      <vt:lpstr>1_INB, block left</vt:lpstr>
      <vt:lpstr>Quick INB Sidebar Left</vt:lpstr>
      <vt:lpstr>Think About It Master</vt:lpstr>
      <vt:lpstr>Last Look</vt:lpstr>
      <vt:lpstr>5_Custom Design</vt:lpstr>
      <vt:lpstr>Right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 Boundaries</dc:title>
  <dc:creator>Ali Stone</dc:creator>
  <cp:lastModifiedBy>FORTE Robert [Southern River College]</cp:lastModifiedBy>
  <cp:revision>269</cp:revision>
  <dcterms:created xsi:type="dcterms:W3CDTF">2020-06-02T18:01:15Z</dcterms:created>
  <dcterms:modified xsi:type="dcterms:W3CDTF">2021-02-15T02:32:43Z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